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1" r:id="rId6"/>
    <p:sldId id="262" r:id="rId7"/>
    <p:sldId id="265" r:id="rId8"/>
    <p:sldId id="263" r:id="rId9"/>
    <p:sldId id="264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51846"/>
  </p:normalViewPr>
  <p:slideViewPr>
    <p:cSldViewPr snapToGrid="0">
      <p:cViewPr varScale="1">
        <p:scale>
          <a:sx n="55" d="100"/>
          <a:sy n="55" d="100"/>
        </p:scale>
        <p:origin x="1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D0074-A891-469C-9431-8A07E9323B1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FB6EF13-01B7-47FC-A2DC-9E4897D5D283}">
      <dgm:prSet/>
      <dgm:spPr/>
      <dgm:t>
        <a:bodyPr/>
        <a:lstStyle/>
        <a:p>
          <a:pPr>
            <a:defRPr cap="all"/>
          </a:pPr>
          <a:r>
            <a:rPr lang="en-US"/>
            <a:t>Healthcare access &amp; Quality </a:t>
          </a:r>
        </a:p>
      </dgm:t>
    </dgm:pt>
    <dgm:pt modelId="{91BC17BE-5907-43BA-87B0-BF4126F75D38}" type="parTrans" cxnId="{587E01D9-00E9-400A-8907-9D100BFD5A3D}">
      <dgm:prSet/>
      <dgm:spPr/>
      <dgm:t>
        <a:bodyPr/>
        <a:lstStyle/>
        <a:p>
          <a:endParaRPr lang="en-US"/>
        </a:p>
      </dgm:t>
    </dgm:pt>
    <dgm:pt modelId="{8CBE395F-B3B4-41FA-8C6D-FF5ECFA1D8F4}" type="sibTrans" cxnId="{587E01D9-00E9-400A-8907-9D100BFD5A3D}">
      <dgm:prSet/>
      <dgm:spPr/>
      <dgm:t>
        <a:bodyPr/>
        <a:lstStyle/>
        <a:p>
          <a:endParaRPr lang="en-US"/>
        </a:p>
      </dgm:t>
    </dgm:pt>
    <dgm:pt modelId="{85968B57-CB78-4568-8006-F7D6E5D48A62}">
      <dgm:prSet/>
      <dgm:spPr/>
      <dgm:t>
        <a:bodyPr/>
        <a:lstStyle/>
        <a:p>
          <a:pPr>
            <a:defRPr cap="all"/>
          </a:pPr>
          <a:r>
            <a:rPr lang="en-US"/>
            <a:t>Neighborhood &amp; Built Environment </a:t>
          </a:r>
        </a:p>
      </dgm:t>
    </dgm:pt>
    <dgm:pt modelId="{C94BDFD7-5144-4415-97A4-834A31E10E8C}" type="parTrans" cxnId="{8E368747-B5F4-48D9-BB1D-3DE800D97A58}">
      <dgm:prSet/>
      <dgm:spPr/>
      <dgm:t>
        <a:bodyPr/>
        <a:lstStyle/>
        <a:p>
          <a:endParaRPr lang="en-US"/>
        </a:p>
      </dgm:t>
    </dgm:pt>
    <dgm:pt modelId="{986AB055-2818-4634-A910-01A588E45449}" type="sibTrans" cxnId="{8E368747-B5F4-48D9-BB1D-3DE800D97A58}">
      <dgm:prSet/>
      <dgm:spPr/>
      <dgm:t>
        <a:bodyPr/>
        <a:lstStyle/>
        <a:p>
          <a:endParaRPr lang="en-US"/>
        </a:p>
      </dgm:t>
    </dgm:pt>
    <dgm:pt modelId="{DB381A75-1039-4323-89B1-873EB3595AF6}">
      <dgm:prSet/>
      <dgm:spPr/>
      <dgm:t>
        <a:bodyPr/>
        <a:lstStyle/>
        <a:p>
          <a:pPr>
            <a:defRPr cap="all"/>
          </a:pPr>
          <a:r>
            <a:rPr lang="en-US"/>
            <a:t>Health Literacy </a:t>
          </a:r>
        </a:p>
      </dgm:t>
    </dgm:pt>
    <dgm:pt modelId="{0655749D-287B-469A-8F62-5F8FEDFE35E8}" type="parTrans" cxnId="{7DED07F9-FEFA-4480-9FC8-7B4FFDEEE186}">
      <dgm:prSet/>
      <dgm:spPr/>
      <dgm:t>
        <a:bodyPr/>
        <a:lstStyle/>
        <a:p>
          <a:endParaRPr lang="en-US"/>
        </a:p>
      </dgm:t>
    </dgm:pt>
    <dgm:pt modelId="{446BF7B5-AC97-4A48-9DA6-C94BB3569704}" type="sibTrans" cxnId="{7DED07F9-FEFA-4480-9FC8-7B4FFDEEE186}">
      <dgm:prSet/>
      <dgm:spPr/>
      <dgm:t>
        <a:bodyPr/>
        <a:lstStyle/>
        <a:p>
          <a:endParaRPr lang="en-US"/>
        </a:p>
      </dgm:t>
    </dgm:pt>
    <dgm:pt modelId="{4617DA65-E432-4EFB-9B60-FFCEC80CFE31}">
      <dgm:prSet/>
      <dgm:spPr/>
      <dgm:t>
        <a:bodyPr/>
        <a:lstStyle/>
        <a:p>
          <a:pPr>
            <a:defRPr cap="all"/>
          </a:pPr>
          <a:r>
            <a:rPr lang="en-US"/>
            <a:t>Food Security  </a:t>
          </a:r>
        </a:p>
      </dgm:t>
    </dgm:pt>
    <dgm:pt modelId="{5904D0B3-4AA1-4588-99D0-F6EE72C5B58A}" type="parTrans" cxnId="{FCEE75D0-4A13-4885-948C-74907A9CEF2B}">
      <dgm:prSet/>
      <dgm:spPr/>
      <dgm:t>
        <a:bodyPr/>
        <a:lstStyle/>
        <a:p>
          <a:endParaRPr lang="en-US"/>
        </a:p>
      </dgm:t>
    </dgm:pt>
    <dgm:pt modelId="{70266405-4179-4AF9-A857-923ACAE325BC}" type="sibTrans" cxnId="{FCEE75D0-4A13-4885-948C-74907A9CEF2B}">
      <dgm:prSet/>
      <dgm:spPr/>
      <dgm:t>
        <a:bodyPr/>
        <a:lstStyle/>
        <a:p>
          <a:endParaRPr lang="en-US"/>
        </a:p>
      </dgm:t>
    </dgm:pt>
    <dgm:pt modelId="{A73F7749-ABB3-472B-B5E3-791F577BF780}" type="pres">
      <dgm:prSet presAssocID="{087D0074-A891-469C-9431-8A07E9323B19}" presName="root" presStyleCnt="0">
        <dgm:presLayoutVars>
          <dgm:dir/>
          <dgm:resizeHandles val="exact"/>
        </dgm:presLayoutVars>
      </dgm:prSet>
      <dgm:spPr/>
    </dgm:pt>
    <dgm:pt modelId="{14B21B4D-D7D6-4683-8C72-997D8D0D8284}" type="pres">
      <dgm:prSet presAssocID="{AFB6EF13-01B7-47FC-A2DC-9E4897D5D283}" presName="compNode" presStyleCnt="0"/>
      <dgm:spPr/>
    </dgm:pt>
    <dgm:pt modelId="{C5C0F426-5C50-4F43-8B34-0AD6DEBCA8A4}" type="pres">
      <dgm:prSet presAssocID="{AFB6EF13-01B7-47FC-A2DC-9E4897D5D283}" presName="iconBgRect" presStyleLbl="bgShp" presStyleIdx="0" presStyleCnt="4"/>
      <dgm:spPr/>
    </dgm:pt>
    <dgm:pt modelId="{0E0F8FA0-C20E-463E-B707-4EEC6082B771}" type="pres">
      <dgm:prSet presAssocID="{AFB6EF13-01B7-47FC-A2DC-9E4897D5D28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BE914FA9-4284-41E0-983D-7603C3838E5A}" type="pres">
      <dgm:prSet presAssocID="{AFB6EF13-01B7-47FC-A2DC-9E4897D5D283}" presName="spaceRect" presStyleCnt="0"/>
      <dgm:spPr/>
    </dgm:pt>
    <dgm:pt modelId="{C51A66AC-6B8A-422C-A490-86536777A17F}" type="pres">
      <dgm:prSet presAssocID="{AFB6EF13-01B7-47FC-A2DC-9E4897D5D283}" presName="textRect" presStyleLbl="revTx" presStyleIdx="0" presStyleCnt="4">
        <dgm:presLayoutVars>
          <dgm:chMax val="1"/>
          <dgm:chPref val="1"/>
        </dgm:presLayoutVars>
      </dgm:prSet>
      <dgm:spPr/>
    </dgm:pt>
    <dgm:pt modelId="{E79A1C1E-1A3A-44B6-A5E0-5F8660914D7F}" type="pres">
      <dgm:prSet presAssocID="{8CBE395F-B3B4-41FA-8C6D-FF5ECFA1D8F4}" presName="sibTrans" presStyleCnt="0"/>
      <dgm:spPr/>
    </dgm:pt>
    <dgm:pt modelId="{0F2D1798-64B6-4DEC-A4AD-0D222E2DF3F2}" type="pres">
      <dgm:prSet presAssocID="{85968B57-CB78-4568-8006-F7D6E5D48A62}" presName="compNode" presStyleCnt="0"/>
      <dgm:spPr/>
    </dgm:pt>
    <dgm:pt modelId="{B956A6AD-2DF8-442A-A7EA-DA87E5A9CA00}" type="pres">
      <dgm:prSet presAssocID="{85968B57-CB78-4568-8006-F7D6E5D48A62}" presName="iconBgRect" presStyleLbl="bgShp" presStyleIdx="1" presStyleCnt="4"/>
      <dgm:spPr/>
    </dgm:pt>
    <dgm:pt modelId="{157A0F31-AB39-4D87-8FB9-FD5E5086228F}" type="pres">
      <dgm:prSet presAssocID="{85968B57-CB78-4568-8006-F7D6E5D48A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ACED6B83-13C5-4A80-AC0D-59F1CB579947}" type="pres">
      <dgm:prSet presAssocID="{85968B57-CB78-4568-8006-F7D6E5D48A62}" presName="spaceRect" presStyleCnt="0"/>
      <dgm:spPr/>
    </dgm:pt>
    <dgm:pt modelId="{926F2E02-EB03-405E-B39C-CEEB942254D5}" type="pres">
      <dgm:prSet presAssocID="{85968B57-CB78-4568-8006-F7D6E5D48A62}" presName="textRect" presStyleLbl="revTx" presStyleIdx="1" presStyleCnt="4">
        <dgm:presLayoutVars>
          <dgm:chMax val="1"/>
          <dgm:chPref val="1"/>
        </dgm:presLayoutVars>
      </dgm:prSet>
      <dgm:spPr/>
    </dgm:pt>
    <dgm:pt modelId="{C3DB7557-3A47-4E02-AE28-0577133A8256}" type="pres">
      <dgm:prSet presAssocID="{986AB055-2818-4634-A910-01A588E45449}" presName="sibTrans" presStyleCnt="0"/>
      <dgm:spPr/>
    </dgm:pt>
    <dgm:pt modelId="{9090E31E-1CA7-41C6-9617-F92E5A7CA2D5}" type="pres">
      <dgm:prSet presAssocID="{DB381A75-1039-4323-89B1-873EB3595AF6}" presName="compNode" presStyleCnt="0"/>
      <dgm:spPr/>
    </dgm:pt>
    <dgm:pt modelId="{324E7985-1500-4FD4-B57D-CA33F351D658}" type="pres">
      <dgm:prSet presAssocID="{DB381A75-1039-4323-89B1-873EB3595AF6}" presName="iconBgRect" presStyleLbl="bgShp" presStyleIdx="2" presStyleCnt="4"/>
      <dgm:spPr/>
    </dgm:pt>
    <dgm:pt modelId="{E7798D15-4EC2-40E7-B346-3A6210B95280}" type="pres">
      <dgm:prSet presAssocID="{DB381A75-1039-4323-89B1-873EB3595AF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53442EC-C1E0-4BCF-9DF5-BCDA7BEDE06D}" type="pres">
      <dgm:prSet presAssocID="{DB381A75-1039-4323-89B1-873EB3595AF6}" presName="spaceRect" presStyleCnt="0"/>
      <dgm:spPr/>
    </dgm:pt>
    <dgm:pt modelId="{6596E724-1EFB-40AE-AB19-8EA26F5B8707}" type="pres">
      <dgm:prSet presAssocID="{DB381A75-1039-4323-89B1-873EB3595AF6}" presName="textRect" presStyleLbl="revTx" presStyleIdx="2" presStyleCnt="4">
        <dgm:presLayoutVars>
          <dgm:chMax val="1"/>
          <dgm:chPref val="1"/>
        </dgm:presLayoutVars>
      </dgm:prSet>
      <dgm:spPr/>
    </dgm:pt>
    <dgm:pt modelId="{F5AE4432-48C6-45C5-81AC-449A7E8E6CF2}" type="pres">
      <dgm:prSet presAssocID="{446BF7B5-AC97-4A48-9DA6-C94BB3569704}" presName="sibTrans" presStyleCnt="0"/>
      <dgm:spPr/>
    </dgm:pt>
    <dgm:pt modelId="{6EFFD07A-9386-4E10-978E-975B1830E4D9}" type="pres">
      <dgm:prSet presAssocID="{4617DA65-E432-4EFB-9B60-FFCEC80CFE31}" presName="compNode" presStyleCnt="0"/>
      <dgm:spPr/>
    </dgm:pt>
    <dgm:pt modelId="{2F89FC22-B195-4456-96F5-6C3CD5039619}" type="pres">
      <dgm:prSet presAssocID="{4617DA65-E432-4EFB-9B60-FFCEC80CFE31}" presName="iconBgRect" presStyleLbl="bgShp" presStyleIdx="3" presStyleCnt="4"/>
      <dgm:spPr/>
    </dgm:pt>
    <dgm:pt modelId="{4D59EEE6-03A5-4235-B743-4F5923842A2D}" type="pres">
      <dgm:prSet presAssocID="{4617DA65-E432-4EFB-9B60-FFCEC80CFE3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34793414-0031-4072-8D30-3D177F372138}" type="pres">
      <dgm:prSet presAssocID="{4617DA65-E432-4EFB-9B60-FFCEC80CFE31}" presName="spaceRect" presStyleCnt="0"/>
      <dgm:spPr/>
    </dgm:pt>
    <dgm:pt modelId="{EFBC7F18-4BF4-48E4-AF18-9B32A5D94AA0}" type="pres">
      <dgm:prSet presAssocID="{4617DA65-E432-4EFB-9B60-FFCEC80CFE3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239BC05-4DE8-44A9-98AD-0A07B422B48B}" type="presOf" srcId="{DB381A75-1039-4323-89B1-873EB3595AF6}" destId="{6596E724-1EFB-40AE-AB19-8EA26F5B8707}" srcOrd="0" destOrd="0" presId="urn:microsoft.com/office/officeart/2018/5/layout/IconCircleLabelList"/>
    <dgm:cxn modelId="{551B8A0C-ABF4-4CF0-B1F4-07C4139736A7}" type="presOf" srcId="{85968B57-CB78-4568-8006-F7D6E5D48A62}" destId="{926F2E02-EB03-405E-B39C-CEEB942254D5}" srcOrd="0" destOrd="0" presId="urn:microsoft.com/office/officeart/2018/5/layout/IconCircleLabelList"/>
    <dgm:cxn modelId="{C5A90F2D-393A-4A7E-AFEC-A605BA390007}" type="presOf" srcId="{4617DA65-E432-4EFB-9B60-FFCEC80CFE31}" destId="{EFBC7F18-4BF4-48E4-AF18-9B32A5D94AA0}" srcOrd="0" destOrd="0" presId="urn:microsoft.com/office/officeart/2018/5/layout/IconCircleLabelList"/>
    <dgm:cxn modelId="{72FE8E39-7C81-4E1B-B0BC-1CDC55EE3D71}" type="presOf" srcId="{087D0074-A891-469C-9431-8A07E9323B19}" destId="{A73F7749-ABB3-472B-B5E3-791F577BF780}" srcOrd="0" destOrd="0" presId="urn:microsoft.com/office/officeart/2018/5/layout/IconCircleLabelList"/>
    <dgm:cxn modelId="{8E368747-B5F4-48D9-BB1D-3DE800D97A58}" srcId="{087D0074-A891-469C-9431-8A07E9323B19}" destId="{85968B57-CB78-4568-8006-F7D6E5D48A62}" srcOrd="1" destOrd="0" parTransId="{C94BDFD7-5144-4415-97A4-834A31E10E8C}" sibTransId="{986AB055-2818-4634-A910-01A588E45449}"/>
    <dgm:cxn modelId="{A9D3E650-E5D0-4B6E-8880-9E77B7A6C732}" type="presOf" srcId="{AFB6EF13-01B7-47FC-A2DC-9E4897D5D283}" destId="{C51A66AC-6B8A-422C-A490-86536777A17F}" srcOrd="0" destOrd="0" presId="urn:microsoft.com/office/officeart/2018/5/layout/IconCircleLabelList"/>
    <dgm:cxn modelId="{FCEE75D0-4A13-4885-948C-74907A9CEF2B}" srcId="{087D0074-A891-469C-9431-8A07E9323B19}" destId="{4617DA65-E432-4EFB-9B60-FFCEC80CFE31}" srcOrd="3" destOrd="0" parTransId="{5904D0B3-4AA1-4588-99D0-F6EE72C5B58A}" sibTransId="{70266405-4179-4AF9-A857-923ACAE325BC}"/>
    <dgm:cxn modelId="{587E01D9-00E9-400A-8907-9D100BFD5A3D}" srcId="{087D0074-A891-469C-9431-8A07E9323B19}" destId="{AFB6EF13-01B7-47FC-A2DC-9E4897D5D283}" srcOrd="0" destOrd="0" parTransId="{91BC17BE-5907-43BA-87B0-BF4126F75D38}" sibTransId="{8CBE395F-B3B4-41FA-8C6D-FF5ECFA1D8F4}"/>
    <dgm:cxn modelId="{7DED07F9-FEFA-4480-9FC8-7B4FFDEEE186}" srcId="{087D0074-A891-469C-9431-8A07E9323B19}" destId="{DB381A75-1039-4323-89B1-873EB3595AF6}" srcOrd="2" destOrd="0" parTransId="{0655749D-287B-469A-8F62-5F8FEDFE35E8}" sibTransId="{446BF7B5-AC97-4A48-9DA6-C94BB3569704}"/>
    <dgm:cxn modelId="{880A258C-B84E-42B9-8A1A-24ED20966F09}" type="presParOf" srcId="{A73F7749-ABB3-472B-B5E3-791F577BF780}" destId="{14B21B4D-D7D6-4683-8C72-997D8D0D8284}" srcOrd="0" destOrd="0" presId="urn:microsoft.com/office/officeart/2018/5/layout/IconCircleLabelList"/>
    <dgm:cxn modelId="{E80D5BC1-9E76-4031-8061-61DED2BDD836}" type="presParOf" srcId="{14B21B4D-D7D6-4683-8C72-997D8D0D8284}" destId="{C5C0F426-5C50-4F43-8B34-0AD6DEBCA8A4}" srcOrd="0" destOrd="0" presId="urn:microsoft.com/office/officeart/2018/5/layout/IconCircleLabelList"/>
    <dgm:cxn modelId="{696CF1B1-69E5-49EF-B714-FACBEA49A34B}" type="presParOf" srcId="{14B21B4D-D7D6-4683-8C72-997D8D0D8284}" destId="{0E0F8FA0-C20E-463E-B707-4EEC6082B771}" srcOrd="1" destOrd="0" presId="urn:microsoft.com/office/officeart/2018/5/layout/IconCircleLabelList"/>
    <dgm:cxn modelId="{F1645873-9705-4C6B-8CFC-152AB0F32132}" type="presParOf" srcId="{14B21B4D-D7D6-4683-8C72-997D8D0D8284}" destId="{BE914FA9-4284-41E0-983D-7603C3838E5A}" srcOrd="2" destOrd="0" presId="urn:microsoft.com/office/officeart/2018/5/layout/IconCircleLabelList"/>
    <dgm:cxn modelId="{82D49276-AFBC-4729-AC41-99D72F865A13}" type="presParOf" srcId="{14B21B4D-D7D6-4683-8C72-997D8D0D8284}" destId="{C51A66AC-6B8A-422C-A490-86536777A17F}" srcOrd="3" destOrd="0" presId="urn:microsoft.com/office/officeart/2018/5/layout/IconCircleLabelList"/>
    <dgm:cxn modelId="{A38EBD97-36D0-4812-85C8-617E40B3A95D}" type="presParOf" srcId="{A73F7749-ABB3-472B-B5E3-791F577BF780}" destId="{E79A1C1E-1A3A-44B6-A5E0-5F8660914D7F}" srcOrd="1" destOrd="0" presId="urn:microsoft.com/office/officeart/2018/5/layout/IconCircleLabelList"/>
    <dgm:cxn modelId="{4E96CEA3-AD1F-4E75-B01B-BD3BE1B98A35}" type="presParOf" srcId="{A73F7749-ABB3-472B-B5E3-791F577BF780}" destId="{0F2D1798-64B6-4DEC-A4AD-0D222E2DF3F2}" srcOrd="2" destOrd="0" presId="urn:microsoft.com/office/officeart/2018/5/layout/IconCircleLabelList"/>
    <dgm:cxn modelId="{D483FC43-FD5B-4D2B-B1EF-8784F13CBA7E}" type="presParOf" srcId="{0F2D1798-64B6-4DEC-A4AD-0D222E2DF3F2}" destId="{B956A6AD-2DF8-442A-A7EA-DA87E5A9CA00}" srcOrd="0" destOrd="0" presId="urn:microsoft.com/office/officeart/2018/5/layout/IconCircleLabelList"/>
    <dgm:cxn modelId="{D3BE0A4C-FEFE-4DA6-8AD6-4038CBB4531A}" type="presParOf" srcId="{0F2D1798-64B6-4DEC-A4AD-0D222E2DF3F2}" destId="{157A0F31-AB39-4D87-8FB9-FD5E5086228F}" srcOrd="1" destOrd="0" presId="urn:microsoft.com/office/officeart/2018/5/layout/IconCircleLabelList"/>
    <dgm:cxn modelId="{16AC16CF-EC41-4C21-A39A-E49F0C680559}" type="presParOf" srcId="{0F2D1798-64B6-4DEC-A4AD-0D222E2DF3F2}" destId="{ACED6B83-13C5-4A80-AC0D-59F1CB579947}" srcOrd="2" destOrd="0" presId="urn:microsoft.com/office/officeart/2018/5/layout/IconCircleLabelList"/>
    <dgm:cxn modelId="{A2EB0D37-14F2-4A93-A13C-4BC68D826E97}" type="presParOf" srcId="{0F2D1798-64B6-4DEC-A4AD-0D222E2DF3F2}" destId="{926F2E02-EB03-405E-B39C-CEEB942254D5}" srcOrd="3" destOrd="0" presId="urn:microsoft.com/office/officeart/2018/5/layout/IconCircleLabelList"/>
    <dgm:cxn modelId="{66ED8D40-C6FB-41F6-B078-54DC3780B204}" type="presParOf" srcId="{A73F7749-ABB3-472B-B5E3-791F577BF780}" destId="{C3DB7557-3A47-4E02-AE28-0577133A8256}" srcOrd="3" destOrd="0" presId="urn:microsoft.com/office/officeart/2018/5/layout/IconCircleLabelList"/>
    <dgm:cxn modelId="{4E740060-9987-4C2D-8161-440186FDECDC}" type="presParOf" srcId="{A73F7749-ABB3-472B-B5E3-791F577BF780}" destId="{9090E31E-1CA7-41C6-9617-F92E5A7CA2D5}" srcOrd="4" destOrd="0" presId="urn:microsoft.com/office/officeart/2018/5/layout/IconCircleLabelList"/>
    <dgm:cxn modelId="{81CB9448-9C83-4B7A-8A4A-D824837EB584}" type="presParOf" srcId="{9090E31E-1CA7-41C6-9617-F92E5A7CA2D5}" destId="{324E7985-1500-4FD4-B57D-CA33F351D658}" srcOrd="0" destOrd="0" presId="urn:microsoft.com/office/officeart/2018/5/layout/IconCircleLabelList"/>
    <dgm:cxn modelId="{39F6F9AD-C57C-46F5-AC26-E02B9D980C5C}" type="presParOf" srcId="{9090E31E-1CA7-41C6-9617-F92E5A7CA2D5}" destId="{E7798D15-4EC2-40E7-B346-3A6210B95280}" srcOrd="1" destOrd="0" presId="urn:microsoft.com/office/officeart/2018/5/layout/IconCircleLabelList"/>
    <dgm:cxn modelId="{BD717AF8-4153-4530-9B59-BE1244BF89F5}" type="presParOf" srcId="{9090E31E-1CA7-41C6-9617-F92E5A7CA2D5}" destId="{D53442EC-C1E0-4BCF-9DF5-BCDA7BEDE06D}" srcOrd="2" destOrd="0" presId="urn:microsoft.com/office/officeart/2018/5/layout/IconCircleLabelList"/>
    <dgm:cxn modelId="{05AE9932-D8DA-40CC-B000-42284D643669}" type="presParOf" srcId="{9090E31E-1CA7-41C6-9617-F92E5A7CA2D5}" destId="{6596E724-1EFB-40AE-AB19-8EA26F5B8707}" srcOrd="3" destOrd="0" presId="urn:microsoft.com/office/officeart/2018/5/layout/IconCircleLabelList"/>
    <dgm:cxn modelId="{D956F823-0C2E-4EA4-8C9E-7A4E9CCEBC98}" type="presParOf" srcId="{A73F7749-ABB3-472B-B5E3-791F577BF780}" destId="{F5AE4432-48C6-45C5-81AC-449A7E8E6CF2}" srcOrd="5" destOrd="0" presId="urn:microsoft.com/office/officeart/2018/5/layout/IconCircleLabelList"/>
    <dgm:cxn modelId="{4B4BF9C0-BAD0-4636-9D82-0AD0895A1818}" type="presParOf" srcId="{A73F7749-ABB3-472B-B5E3-791F577BF780}" destId="{6EFFD07A-9386-4E10-978E-975B1830E4D9}" srcOrd="6" destOrd="0" presId="urn:microsoft.com/office/officeart/2018/5/layout/IconCircleLabelList"/>
    <dgm:cxn modelId="{F0674679-DBC3-49ED-8649-A77360D44CD2}" type="presParOf" srcId="{6EFFD07A-9386-4E10-978E-975B1830E4D9}" destId="{2F89FC22-B195-4456-96F5-6C3CD5039619}" srcOrd="0" destOrd="0" presId="urn:microsoft.com/office/officeart/2018/5/layout/IconCircleLabelList"/>
    <dgm:cxn modelId="{116AC159-AD55-440E-9CDC-B0890DA0C1B6}" type="presParOf" srcId="{6EFFD07A-9386-4E10-978E-975B1830E4D9}" destId="{4D59EEE6-03A5-4235-B743-4F5923842A2D}" srcOrd="1" destOrd="0" presId="urn:microsoft.com/office/officeart/2018/5/layout/IconCircleLabelList"/>
    <dgm:cxn modelId="{79840100-FA37-494D-B9D2-4D6E21CAFEF2}" type="presParOf" srcId="{6EFFD07A-9386-4E10-978E-975B1830E4D9}" destId="{34793414-0031-4072-8D30-3D177F372138}" srcOrd="2" destOrd="0" presId="urn:microsoft.com/office/officeart/2018/5/layout/IconCircleLabelList"/>
    <dgm:cxn modelId="{3CDE18A4-47B1-4A3F-858A-E08C023369E1}" type="presParOf" srcId="{6EFFD07A-9386-4E10-978E-975B1830E4D9}" destId="{EFBC7F18-4BF4-48E4-AF18-9B32A5D94AA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0F426-5C50-4F43-8B34-0AD6DEBCA8A4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F8FA0-C20E-463E-B707-4EEC6082B771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A66AC-6B8A-422C-A490-86536777A17F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Healthcare access &amp; Quality </a:t>
          </a:r>
        </a:p>
      </dsp:txBody>
      <dsp:txXfrm>
        <a:off x="569079" y="2644614"/>
        <a:ext cx="2072362" cy="720000"/>
      </dsp:txXfrm>
    </dsp:sp>
    <dsp:sp modelId="{B956A6AD-2DF8-442A-A7EA-DA87E5A9CA00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A0F31-AB39-4D87-8FB9-FD5E5086228F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F2E02-EB03-405E-B39C-CEEB942254D5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Neighborhood &amp; Built Environment </a:t>
          </a:r>
        </a:p>
      </dsp:txBody>
      <dsp:txXfrm>
        <a:off x="3004105" y="2644614"/>
        <a:ext cx="2072362" cy="720000"/>
      </dsp:txXfrm>
    </dsp:sp>
    <dsp:sp modelId="{324E7985-1500-4FD4-B57D-CA33F351D658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98D15-4EC2-40E7-B346-3A6210B95280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6E724-1EFB-40AE-AB19-8EA26F5B8707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Health Literacy </a:t>
          </a:r>
        </a:p>
      </dsp:txBody>
      <dsp:txXfrm>
        <a:off x="5439131" y="2644614"/>
        <a:ext cx="2072362" cy="720000"/>
      </dsp:txXfrm>
    </dsp:sp>
    <dsp:sp modelId="{2F89FC22-B195-4456-96F5-6C3CD5039619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9EEE6-03A5-4235-B743-4F5923842A2D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C7F18-4BF4-48E4-AF18-9B32A5D94AA0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Food Security  </a:t>
          </a:r>
        </a:p>
      </dsp:txBody>
      <dsp:txXfrm>
        <a:off x="7874157" y="2644614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4BDD3-ABF5-5448-AA30-05AE3C63575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4D7BB-D9D4-5B45-B70A-76DD1322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D7BB-D9D4-5B45-B70A-76DD13227D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2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D7BB-D9D4-5B45-B70A-76DD13227D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4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D7BB-D9D4-5B45-B70A-76DD13227D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D7BB-D9D4-5B45-B70A-76DD13227D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D7BB-D9D4-5B45-B70A-76DD13227D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D7BB-D9D4-5B45-B70A-76DD13227D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15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D7BB-D9D4-5B45-B70A-76DD13227D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7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D7BB-D9D4-5B45-B70A-76DD13227D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23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D7BB-D9D4-5B45-B70A-76DD13227D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7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D7BB-D9D4-5B45-B70A-76DD13227D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6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28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74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29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62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6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99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4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84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85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59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88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4/15/26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w Angle View Of Clouds In Sky">
            <a:extLst>
              <a:ext uri="{FF2B5EF4-FFF2-40B4-BE49-F238E27FC236}">
                <a16:creationId xmlns:a16="http://schemas.microsoft.com/office/drawing/2014/main" id="{AB3905AA-03E1-710E-4851-8522088781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</a:blip>
          <a:srcRect t="5697" b="1003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5ED25-2ACC-2289-BB30-A2D537089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2299" y="1745196"/>
            <a:ext cx="5037617" cy="217642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nnai MN" pitchFamily="2" charset="77"/>
                <a:ea typeface="Annai MN" pitchFamily="2" charset="77"/>
                <a:cs typeface="Annai MN" pitchFamily="2" charset="77"/>
              </a:rPr>
              <a:t>Understanding My Community Through The Social-Ecological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48349-D2E2-9E87-D0EB-895FEA4CE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en-US" dirty="0"/>
              <a:t>By: Mariana Garcia</a:t>
            </a:r>
          </a:p>
          <a:p>
            <a:r>
              <a:rPr lang="en-US" dirty="0"/>
              <a:t>NURS 317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19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505C0-0177-657F-E4AB-5A96F513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Block Arc 3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6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diagram of a community relationship&#10;&#10;Description automatically generated">
            <a:extLst>
              <a:ext uri="{FF2B5EF4-FFF2-40B4-BE49-F238E27FC236}">
                <a16:creationId xmlns:a16="http://schemas.microsoft.com/office/drawing/2014/main" id="{4324565A-EFE0-99CB-543D-FB39B37F9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024" r="-1" b="1384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C089A-004A-94A5-D016-0AB4113D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298" y="99872"/>
            <a:ext cx="5609591" cy="8650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Social Ecological Model</a:t>
            </a:r>
          </a:p>
        </p:txBody>
      </p:sp>
    </p:spTree>
    <p:extLst>
      <p:ext uri="{BB962C8B-B14F-4D97-AF65-F5344CB8AC3E}">
        <p14:creationId xmlns:p14="http://schemas.microsoft.com/office/powerpoint/2010/main" val="3618133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3999">
              <a:srgbClr val="9ECDF8"/>
            </a:gs>
            <a:gs pos="72000">
              <a:schemeClr val="tx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C09ED-3504-416E-2A1F-4356791B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Social Determinants of Health 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DD4D3716-1293-B96A-0B32-0E13AC440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30522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407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A3F9DB-B144-47A4-9DB2-706C3908B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3D9A74CD-249A-437B-A289-413676038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hicken wire close-up">
            <a:extLst>
              <a:ext uri="{FF2B5EF4-FFF2-40B4-BE49-F238E27FC236}">
                <a16:creationId xmlns:a16="http://schemas.microsoft.com/office/drawing/2014/main" id="{391E52BA-7B1F-F094-2C29-92840172A4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14235" b="149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175F-BC03-BACF-C30D-EFB05DD2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/>
              <a:t>Emancipatory Knowing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69AFE-7364-DF75-E6EF-96E2EC3B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Who benefits?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What is wrong with this picture?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What are the barriers to freedom? 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What changes are needed?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82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3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c 3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view of a city from a hill&#10;&#10;Description automatically generated">
            <a:extLst>
              <a:ext uri="{FF2B5EF4-FFF2-40B4-BE49-F238E27FC236}">
                <a16:creationId xmlns:a16="http://schemas.microsoft.com/office/drawing/2014/main" id="{F32D161E-2A5B-B76E-1CA2-0406336BA1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773" r="5448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: Rounded Corners 42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CA492-1F4C-8DCB-B516-2E5840BD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19" y="795509"/>
            <a:ext cx="3507023" cy="30113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Healthcare Access/Neighborhood &amp; Built Environment </a:t>
            </a:r>
          </a:p>
        </p:txBody>
      </p:sp>
      <p:sp>
        <p:nvSpPr>
          <p:cNvPr id="53" name="Arc 44">
            <a:extLst>
              <a:ext uri="{FF2B5EF4-FFF2-40B4-BE49-F238E27FC236}">
                <a16:creationId xmlns:a16="http://schemas.microsoft.com/office/drawing/2014/main" id="{AE9ADF75-5F35-4ED5-BCC5-F91FC616F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6218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0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building with a parking lot and a parking lot&#10;&#10;Description automatically generated">
            <a:extLst>
              <a:ext uri="{FF2B5EF4-FFF2-40B4-BE49-F238E27FC236}">
                <a16:creationId xmlns:a16="http://schemas.microsoft.com/office/drawing/2014/main" id="{F417619E-B8CA-FCD0-83E1-C665014B1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0126" r="12289"/>
          <a:stretch>
            <a:fillRect/>
          </a:stretch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02355-6E78-6EA9-C61C-98936B3B9817}"/>
              </a:ext>
            </a:extLst>
          </p:cNvPr>
          <p:cNvSpPr txBox="1"/>
          <p:nvPr/>
        </p:nvSpPr>
        <p:spPr>
          <a:xfrm>
            <a:off x="1018337" y="2697058"/>
            <a:ext cx="4083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Resilience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4250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A sign on the side of a road&#10;&#10;Description automatically generated">
            <a:extLst>
              <a:ext uri="{FF2B5EF4-FFF2-40B4-BE49-F238E27FC236}">
                <a16:creationId xmlns:a16="http://schemas.microsoft.com/office/drawing/2014/main" id="{41215A1B-8BF3-4335-FE4E-1387017AD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6926" r="20574" b="1"/>
          <a:stretch>
            <a:fillRect/>
          </a:stretch>
        </p:blipFill>
        <p:spPr>
          <a:xfrm rot="5400000">
            <a:off x="5219952" y="-118181"/>
            <a:ext cx="6857999" cy="709436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AE0BA-00BE-2D38-04DF-F2E05B68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 Factor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A building with a crosswalk&#10;&#10;Description automatically generated">
            <a:extLst>
              <a:ext uri="{FF2B5EF4-FFF2-40B4-BE49-F238E27FC236}">
                <a16:creationId xmlns:a16="http://schemas.microsoft.com/office/drawing/2014/main" id="{B1E1C3F8-5417-B03D-3BAF-68C4C5794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435" y="18413"/>
            <a:ext cx="5016476" cy="32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3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9EF51-45E0-39AF-2784-F6E69EEB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09" y="2421731"/>
            <a:ext cx="408343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Health Literacy/Food Security</a:t>
            </a:r>
          </a:p>
        </p:txBody>
      </p:sp>
      <p:pic>
        <p:nvPicPr>
          <p:cNvPr id="27" name="Picture 4" descr="Pile of books with an apple on top">
            <a:extLst>
              <a:ext uri="{FF2B5EF4-FFF2-40B4-BE49-F238E27FC236}">
                <a16:creationId xmlns:a16="http://schemas.microsoft.com/office/drawing/2014/main" id="{70DCB35D-2D08-DD86-9F9E-F3C15BC040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372"/>
          <a:stretch>
            <a:fillRect/>
          </a:stretch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28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82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building with red and grey walls&#10;&#10;Description automatically generated">
            <a:extLst>
              <a:ext uri="{FF2B5EF4-FFF2-40B4-BE49-F238E27FC236}">
                <a16:creationId xmlns:a16="http://schemas.microsoft.com/office/drawing/2014/main" id="{C5F1F1F0-3C12-F54A-CB61-CECE95F6E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7970" r="5480" b="1"/>
          <a:stretch>
            <a:fillRect/>
          </a:stretch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15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83550-1944-E8EB-8FDA-ACCB9494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36" y="1152396"/>
            <a:ext cx="4628621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Resilience &amp; Risk</a:t>
            </a: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5AC65-06DC-5F88-9C73-DE00EF875DE6}"/>
              </a:ext>
            </a:extLst>
          </p:cNvPr>
          <p:cNvSpPr txBox="1"/>
          <p:nvPr/>
        </p:nvSpPr>
        <p:spPr>
          <a:xfrm>
            <a:off x="7501181" y="690731"/>
            <a:ext cx="424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Yakima Farm Workers Clinic </a:t>
            </a:r>
          </a:p>
        </p:txBody>
      </p:sp>
    </p:spTree>
    <p:extLst>
      <p:ext uri="{BB962C8B-B14F-4D97-AF65-F5344CB8AC3E}">
        <p14:creationId xmlns:p14="http://schemas.microsoft.com/office/powerpoint/2010/main" val="354486028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91</Words>
  <Application>Microsoft Macintosh PowerPoint</Application>
  <PresentationFormat>Widescreen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Annai MN</vt:lpstr>
      <vt:lpstr>Arial</vt:lpstr>
      <vt:lpstr>Avenir Next LT Pro</vt:lpstr>
      <vt:lpstr>Calibri</vt:lpstr>
      <vt:lpstr>Helvetica</vt:lpstr>
      <vt:lpstr>Tw Cen MT</vt:lpstr>
      <vt:lpstr>ShapesVTI</vt:lpstr>
      <vt:lpstr>Understanding My Community Through The Social-Ecological Model</vt:lpstr>
      <vt:lpstr>Social Ecological Model</vt:lpstr>
      <vt:lpstr>Social Determinants of Health </vt:lpstr>
      <vt:lpstr>Emancipatory Knowing </vt:lpstr>
      <vt:lpstr>Healthcare Access/Neighborhood &amp; Built Environment </vt:lpstr>
      <vt:lpstr>PowerPoint Presentation</vt:lpstr>
      <vt:lpstr>Risk Factor</vt:lpstr>
      <vt:lpstr>Health Literacy/Food Security</vt:lpstr>
      <vt:lpstr>Resilience &amp; Risk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My Community Through The Social-Ecological Model</dc:title>
  <dc:creator>Garcia, Mariana</dc:creator>
  <cp:lastModifiedBy>Garcia, Mariana</cp:lastModifiedBy>
  <cp:revision>11</cp:revision>
  <dcterms:created xsi:type="dcterms:W3CDTF">2025-11-24T02:53:10Z</dcterms:created>
  <dcterms:modified xsi:type="dcterms:W3CDTF">2026-04-16T05:22:44Z</dcterms:modified>
</cp:coreProperties>
</file>