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28"/>
    <p:restoredTop sz="72804"/>
  </p:normalViewPr>
  <p:slideViewPr>
    <p:cSldViewPr snapToGrid="0">
      <p:cViewPr varScale="1">
        <p:scale>
          <a:sx n="80" d="100"/>
          <a:sy n="80" d="100"/>
        </p:scale>
        <p:origin x="11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415E62-9C4E-47FE-83B9-1E36A67C9D15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A0B405A-7BDB-4DE6-8D22-D0C72D1400E7}">
      <dgm:prSet/>
      <dgm:spPr/>
      <dgm:t>
        <a:bodyPr/>
        <a:lstStyle/>
        <a:p>
          <a:r>
            <a:rPr lang="en-US" i="0" u="sng"/>
            <a:t>Problem Statement:</a:t>
          </a:r>
          <a:endParaRPr lang="en-US"/>
        </a:p>
      </dgm:t>
    </dgm:pt>
    <dgm:pt modelId="{7BC4B237-EB7F-472A-815C-B933440936F8}" type="parTrans" cxnId="{EEC52396-3948-4A4D-95F9-C9E05DF76E0F}">
      <dgm:prSet/>
      <dgm:spPr/>
      <dgm:t>
        <a:bodyPr/>
        <a:lstStyle/>
        <a:p>
          <a:endParaRPr lang="en-US"/>
        </a:p>
      </dgm:t>
    </dgm:pt>
    <dgm:pt modelId="{12F4A64A-88E1-4D17-AF01-EC4C9B1D6710}" type="sibTrans" cxnId="{EEC52396-3948-4A4D-95F9-C9E05DF76E0F}">
      <dgm:prSet/>
      <dgm:spPr/>
      <dgm:t>
        <a:bodyPr/>
        <a:lstStyle/>
        <a:p>
          <a:endParaRPr lang="en-US"/>
        </a:p>
      </dgm:t>
    </dgm:pt>
    <dgm:pt modelId="{947499C3-8743-40AD-98B5-108BF1C25948}">
      <dgm:prSet/>
      <dgm:spPr/>
      <dgm:t>
        <a:bodyPr/>
        <a:lstStyle/>
        <a:p>
          <a:r>
            <a:rPr lang="en-US" i="0" dirty="0"/>
            <a:t>A postoperative spine surgery patient showed early signs of hypovolemic shock, but these signs were not acted on.</a:t>
          </a:r>
          <a:endParaRPr lang="en-US" dirty="0"/>
        </a:p>
      </dgm:t>
    </dgm:pt>
    <dgm:pt modelId="{9D2F2979-B39C-4F7B-841E-383261FFA7FC}" type="parTrans" cxnId="{BCA6C15B-6C5F-4242-AFC6-30A18D49369D}">
      <dgm:prSet/>
      <dgm:spPr/>
      <dgm:t>
        <a:bodyPr/>
        <a:lstStyle/>
        <a:p>
          <a:endParaRPr lang="en-US"/>
        </a:p>
      </dgm:t>
    </dgm:pt>
    <dgm:pt modelId="{BDC547B5-F9A2-45D5-8A45-878628A96F20}" type="sibTrans" cxnId="{BCA6C15B-6C5F-4242-AFC6-30A18D49369D}">
      <dgm:prSet/>
      <dgm:spPr/>
      <dgm:t>
        <a:bodyPr/>
        <a:lstStyle/>
        <a:p>
          <a:endParaRPr lang="en-US"/>
        </a:p>
      </dgm:t>
    </dgm:pt>
    <dgm:pt modelId="{A1B226C1-B7CE-4E8E-AF81-B9BE7845A6B8}">
      <dgm:prSet/>
      <dgm:spPr/>
      <dgm:t>
        <a:bodyPr/>
        <a:lstStyle/>
        <a:p>
          <a:r>
            <a:rPr lang="en-US" i="0"/>
            <a:t>The PACU nurse’s repeated concerns were ignored, delaying care.</a:t>
          </a:r>
          <a:endParaRPr lang="en-US"/>
        </a:p>
      </dgm:t>
    </dgm:pt>
    <dgm:pt modelId="{1CF919C7-D624-457B-A5A1-4316D2CAED28}" type="parTrans" cxnId="{DF46E689-A474-4816-B81E-EE25495DBF4A}">
      <dgm:prSet/>
      <dgm:spPr/>
      <dgm:t>
        <a:bodyPr/>
        <a:lstStyle/>
        <a:p>
          <a:endParaRPr lang="en-US"/>
        </a:p>
      </dgm:t>
    </dgm:pt>
    <dgm:pt modelId="{0D541DF9-710F-4E5F-948F-B3ECAAF91A78}" type="sibTrans" cxnId="{DF46E689-A474-4816-B81E-EE25495DBF4A}">
      <dgm:prSet/>
      <dgm:spPr/>
      <dgm:t>
        <a:bodyPr/>
        <a:lstStyle/>
        <a:p>
          <a:endParaRPr lang="en-US"/>
        </a:p>
      </dgm:t>
    </dgm:pt>
    <dgm:pt modelId="{AED68F50-6AE4-493B-9503-00808BE29B81}">
      <dgm:prSet/>
      <dgm:spPr/>
      <dgm:t>
        <a:bodyPr/>
        <a:lstStyle/>
        <a:p>
          <a:r>
            <a:rPr lang="en-US" i="0"/>
            <a:t>The patient received only fluids instead of blood, and no rapid response was activated.</a:t>
          </a:r>
          <a:endParaRPr lang="en-US"/>
        </a:p>
      </dgm:t>
    </dgm:pt>
    <dgm:pt modelId="{292A4AD4-7542-4DEC-AE64-F776AE415678}" type="parTrans" cxnId="{1F1F168B-D6FD-4F34-920E-31CE47DAE5C7}">
      <dgm:prSet/>
      <dgm:spPr/>
      <dgm:t>
        <a:bodyPr/>
        <a:lstStyle/>
        <a:p>
          <a:endParaRPr lang="en-US"/>
        </a:p>
      </dgm:t>
    </dgm:pt>
    <dgm:pt modelId="{0D41DF5B-EC90-43D3-9DB0-043AAFA245C7}" type="sibTrans" cxnId="{1F1F168B-D6FD-4F34-920E-31CE47DAE5C7}">
      <dgm:prSet/>
      <dgm:spPr/>
      <dgm:t>
        <a:bodyPr/>
        <a:lstStyle/>
        <a:p>
          <a:endParaRPr lang="en-US"/>
        </a:p>
      </dgm:t>
    </dgm:pt>
    <dgm:pt modelId="{08D00F8D-80E4-4DC7-871E-09606C0D1E43}">
      <dgm:prSet/>
      <dgm:spPr/>
      <dgm:t>
        <a:bodyPr/>
        <a:lstStyle/>
        <a:p>
          <a:r>
            <a:rPr lang="en-US" i="0" u="sng"/>
            <a:t>Who Is Affected:</a:t>
          </a:r>
          <a:endParaRPr lang="en-US"/>
        </a:p>
      </dgm:t>
    </dgm:pt>
    <dgm:pt modelId="{0F1EA73F-3F00-4F08-A58F-AD23B3FCCDAA}" type="parTrans" cxnId="{E1F1FB95-DEEC-4193-B5CE-9B1D4A18B3E1}">
      <dgm:prSet/>
      <dgm:spPr/>
      <dgm:t>
        <a:bodyPr/>
        <a:lstStyle/>
        <a:p>
          <a:endParaRPr lang="en-US"/>
        </a:p>
      </dgm:t>
    </dgm:pt>
    <dgm:pt modelId="{64F2EB7E-F868-43B6-AEB9-1E59A0D11EE1}" type="sibTrans" cxnId="{E1F1FB95-DEEC-4193-B5CE-9B1D4A18B3E1}">
      <dgm:prSet/>
      <dgm:spPr/>
      <dgm:t>
        <a:bodyPr/>
        <a:lstStyle/>
        <a:p>
          <a:endParaRPr lang="en-US"/>
        </a:p>
      </dgm:t>
    </dgm:pt>
    <dgm:pt modelId="{3EC3FE8E-2977-41DF-B5E9-8B15DC1210AF}">
      <dgm:prSet/>
      <dgm:spPr/>
      <dgm:t>
        <a:bodyPr/>
        <a:lstStyle/>
        <a:p>
          <a:r>
            <a:rPr lang="en-US" i="0"/>
            <a:t>The patient (risk of shock, organ failure, death)</a:t>
          </a:r>
          <a:endParaRPr lang="en-US"/>
        </a:p>
      </dgm:t>
    </dgm:pt>
    <dgm:pt modelId="{E2D706CC-0C30-4D20-B4AF-B84F7348BEB5}" type="parTrans" cxnId="{E978CFEA-B49E-4BCA-9952-6EE52F4A92A5}">
      <dgm:prSet/>
      <dgm:spPr/>
      <dgm:t>
        <a:bodyPr/>
        <a:lstStyle/>
        <a:p>
          <a:endParaRPr lang="en-US"/>
        </a:p>
      </dgm:t>
    </dgm:pt>
    <dgm:pt modelId="{197AB0F9-62B9-4D1B-ADAF-86C15AC8DC7C}" type="sibTrans" cxnId="{E978CFEA-B49E-4BCA-9952-6EE52F4A92A5}">
      <dgm:prSet/>
      <dgm:spPr/>
      <dgm:t>
        <a:bodyPr/>
        <a:lstStyle/>
        <a:p>
          <a:endParaRPr lang="en-US"/>
        </a:p>
      </dgm:t>
    </dgm:pt>
    <dgm:pt modelId="{8D82553E-0104-41BF-9AFF-C13C0DE58A2D}">
      <dgm:prSet/>
      <dgm:spPr/>
      <dgm:t>
        <a:bodyPr/>
        <a:lstStyle/>
        <a:p>
          <a:r>
            <a:rPr lang="en-US" i="0" dirty="0"/>
            <a:t>PACU nurses (concerns dismissed, moral distress)</a:t>
          </a:r>
          <a:endParaRPr lang="en-US" dirty="0"/>
        </a:p>
      </dgm:t>
    </dgm:pt>
    <dgm:pt modelId="{30A499B4-D676-4568-9147-87D71D5A3D53}" type="parTrans" cxnId="{737522F1-3286-4A21-96FE-74AFE0A15F18}">
      <dgm:prSet/>
      <dgm:spPr/>
      <dgm:t>
        <a:bodyPr/>
        <a:lstStyle/>
        <a:p>
          <a:endParaRPr lang="en-US"/>
        </a:p>
      </dgm:t>
    </dgm:pt>
    <dgm:pt modelId="{D234D740-6929-4A79-AC5B-53C4C5EB3F55}" type="sibTrans" cxnId="{737522F1-3286-4A21-96FE-74AFE0A15F18}">
      <dgm:prSet/>
      <dgm:spPr/>
      <dgm:t>
        <a:bodyPr/>
        <a:lstStyle/>
        <a:p>
          <a:endParaRPr lang="en-US"/>
        </a:p>
      </dgm:t>
    </dgm:pt>
    <dgm:pt modelId="{5639B246-822F-4446-9514-4FFE8AB6C68E}">
      <dgm:prSet/>
      <dgm:spPr/>
      <dgm:t>
        <a:bodyPr/>
        <a:lstStyle/>
        <a:p>
          <a:r>
            <a:rPr lang="en-US" i="0"/>
            <a:t>Surgeons and the hospital (safety event, liability, poor communication)</a:t>
          </a:r>
          <a:endParaRPr lang="en-US"/>
        </a:p>
      </dgm:t>
    </dgm:pt>
    <dgm:pt modelId="{B2888930-FF63-406D-96A0-B5CB7C39359F}" type="parTrans" cxnId="{4D5F5971-D546-4BBD-AE76-137F8E087927}">
      <dgm:prSet/>
      <dgm:spPr/>
      <dgm:t>
        <a:bodyPr/>
        <a:lstStyle/>
        <a:p>
          <a:endParaRPr lang="en-US"/>
        </a:p>
      </dgm:t>
    </dgm:pt>
    <dgm:pt modelId="{D23DBA77-5C02-4CA4-9291-FCD8F51150F1}" type="sibTrans" cxnId="{4D5F5971-D546-4BBD-AE76-137F8E087927}">
      <dgm:prSet/>
      <dgm:spPr/>
      <dgm:t>
        <a:bodyPr/>
        <a:lstStyle/>
        <a:p>
          <a:endParaRPr lang="en-US"/>
        </a:p>
      </dgm:t>
    </dgm:pt>
    <dgm:pt modelId="{9FCD03D9-615F-490D-979A-3CD819D93364}">
      <dgm:prSet/>
      <dgm:spPr/>
      <dgm:t>
        <a:bodyPr/>
        <a:lstStyle/>
        <a:p>
          <a:r>
            <a:rPr lang="en-US" i="0" u="sng"/>
            <a:t>Why This Matters:</a:t>
          </a:r>
          <a:endParaRPr lang="en-US"/>
        </a:p>
      </dgm:t>
    </dgm:pt>
    <dgm:pt modelId="{46FE6323-33EB-4B16-95EB-92952EB16EAB}" type="parTrans" cxnId="{C69458FF-4982-4377-9BB6-ED439EAD7594}">
      <dgm:prSet/>
      <dgm:spPr/>
      <dgm:t>
        <a:bodyPr/>
        <a:lstStyle/>
        <a:p>
          <a:endParaRPr lang="en-US"/>
        </a:p>
      </dgm:t>
    </dgm:pt>
    <dgm:pt modelId="{EE5AE4A9-D1CD-49AA-906A-8B2E769CCACB}" type="sibTrans" cxnId="{C69458FF-4982-4377-9BB6-ED439EAD7594}">
      <dgm:prSet/>
      <dgm:spPr/>
      <dgm:t>
        <a:bodyPr/>
        <a:lstStyle/>
        <a:p>
          <a:endParaRPr lang="en-US"/>
        </a:p>
      </dgm:t>
    </dgm:pt>
    <dgm:pt modelId="{EC0CE577-D3CA-496F-9E51-CDAE6C1092E9}">
      <dgm:prSet/>
      <dgm:spPr/>
      <dgm:t>
        <a:bodyPr/>
        <a:lstStyle/>
        <a:p>
          <a:r>
            <a:rPr lang="en-US" i="0"/>
            <a:t>Delayed recognition of bleeding is dangerous and preventable.</a:t>
          </a:r>
          <a:endParaRPr lang="en-US"/>
        </a:p>
      </dgm:t>
    </dgm:pt>
    <dgm:pt modelId="{01CDA8C0-78A0-42EF-A375-7B9692FA3953}" type="parTrans" cxnId="{7955C7A8-A7D2-4067-859D-0B9496D98EB1}">
      <dgm:prSet/>
      <dgm:spPr/>
      <dgm:t>
        <a:bodyPr/>
        <a:lstStyle/>
        <a:p>
          <a:endParaRPr lang="en-US"/>
        </a:p>
      </dgm:t>
    </dgm:pt>
    <dgm:pt modelId="{B9845B2C-0DB3-4293-B5F4-1268F3EF7162}" type="sibTrans" cxnId="{7955C7A8-A7D2-4067-859D-0B9496D98EB1}">
      <dgm:prSet/>
      <dgm:spPr/>
      <dgm:t>
        <a:bodyPr/>
        <a:lstStyle/>
        <a:p>
          <a:endParaRPr lang="en-US"/>
        </a:p>
      </dgm:t>
    </dgm:pt>
    <dgm:pt modelId="{5785D6DA-E5D2-439B-8E0D-A069816F6F6E}">
      <dgm:prSet/>
      <dgm:spPr/>
      <dgm:t>
        <a:bodyPr/>
        <a:lstStyle/>
        <a:p>
          <a:r>
            <a:rPr lang="en-US" i="0"/>
            <a:t>Lack of escalation can lead to failure-to-rescue, causing severe harm or death.</a:t>
          </a:r>
          <a:endParaRPr lang="en-US"/>
        </a:p>
      </dgm:t>
    </dgm:pt>
    <dgm:pt modelId="{EC82AB48-F77C-4B55-9E62-D9B42B25558C}" type="parTrans" cxnId="{A177C5B9-C95D-418E-94B3-9FC2ECFA00D2}">
      <dgm:prSet/>
      <dgm:spPr/>
      <dgm:t>
        <a:bodyPr/>
        <a:lstStyle/>
        <a:p>
          <a:endParaRPr lang="en-US"/>
        </a:p>
      </dgm:t>
    </dgm:pt>
    <dgm:pt modelId="{B1AC7CB6-5FA4-4996-BF9D-2E6E9438666B}" type="sibTrans" cxnId="{A177C5B9-C95D-418E-94B3-9FC2ECFA00D2}">
      <dgm:prSet/>
      <dgm:spPr/>
      <dgm:t>
        <a:bodyPr/>
        <a:lstStyle/>
        <a:p>
          <a:endParaRPr lang="en-US"/>
        </a:p>
      </dgm:t>
    </dgm:pt>
    <dgm:pt modelId="{E42F44F0-E183-47E3-8A64-5DC467C6184B}">
      <dgm:prSet/>
      <dgm:spPr/>
      <dgm:t>
        <a:bodyPr/>
        <a:lstStyle/>
        <a:p>
          <a:r>
            <a:rPr lang="en-US" i="0"/>
            <a:t>Improving communication and early response can save lives and improve patient safety.</a:t>
          </a:r>
          <a:endParaRPr lang="en-US"/>
        </a:p>
      </dgm:t>
    </dgm:pt>
    <dgm:pt modelId="{7A9E2254-FF71-42BF-BB06-884423150FA5}" type="parTrans" cxnId="{8E83D2BE-94EF-4072-8EF0-A9796A404914}">
      <dgm:prSet/>
      <dgm:spPr/>
      <dgm:t>
        <a:bodyPr/>
        <a:lstStyle/>
        <a:p>
          <a:endParaRPr lang="en-US"/>
        </a:p>
      </dgm:t>
    </dgm:pt>
    <dgm:pt modelId="{BD8F3102-8910-4B83-AF10-3BF27ED3446E}" type="sibTrans" cxnId="{8E83D2BE-94EF-4072-8EF0-A9796A404914}">
      <dgm:prSet/>
      <dgm:spPr/>
      <dgm:t>
        <a:bodyPr/>
        <a:lstStyle/>
        <a:p>
          <a:endParaRPr lang="en-US"/>
        </a:p>
      </dgm:t>
    </dgm:pt>
    <dgm:pt modelId="{0154CC24-BC75-424D-B932-2F5349A330B4}" type="pres">
      <dgm:prSet presAssocID="{C5415E62-9C4E-47FE-83B9-1E36A67C9D15}" presName="diagram" presStyleCnt="0">
        <dgm:presLayoutVars>
          <dgm:dir/>
          <dgm:resizeHandles val="exact"/>
        </dgm:presLayoutVars>
      </dgm:prSet>
      <dgm:spPr/>
    </dgm:pt>
    <dgm:pt modelId="{B3943C88-83D5-3146-BA90-FBF2671C2A56}" type="pres">
      <dgm:prSet presAssocID="{9A0B405A-7BDB-4DE6-8D22-D0C72D1400E7}" presName="node" presStyleLbl="node1" presStyleIdx="0" presStyleCnt="12">
        <dgm:presLayoutVars>
          <dgm:bulletEnabled val="1"/>
        </dgm:presLayoutVars>
      </dgm:prSet>
      <dgm:spPr/>
    </dgm:pt>
    <dgm:pt modelId="{6F0DB7C5-A00C-0C46-AC78-C954EDC01917}" type="pres">
      <dgm:prSet presAssocID="{12F4A64A-88E1-4D17-AF01-EC4C9B1D6710}" presName="sibTrans" presStyleCnt="0"/>
      <dgm:spPr/>
    </dgm:pt>
    <dgm:pt modelId="{DA8655C6-FA1C-CE46-8832-682394E2E3A9}" type="pres">
      <dgm:prSet presAssocID="{947499C3-8743-40AD-98B5-108BF1C25948}" presName="node" presStyleLbl="node1" presStyleIdx="1" presStyleCnt="12">
        <dgm:presLayoutVars>
          <dgm:bulletEnabled val="1"/>
        </dgm:presLayoutVars>
      </dgm:prSet>
      <dgm:spPr/>
    </dgm:pt>
    <dgm:pt modelId="{ED8DAFE8-4C6B-2C4A-B3DC-3B9C6BFFF721}" type="pres">
      <dgm:prSet presAssocID="{BDC547B5-F9A2-45D5-8A45-878628A96F20}" presName="sibTrans" presStyleCnt="0"/>
      <dgm:spPr/>
    </dgm:pt>
    <dgm:pt modelId="{03CF06DC-8BD9-AD4D-8674-EA06C7F73045}" type="pres">
      <dgm:prSet presAssocID="{A1B226C1-B7CE-4E8E-AF81-B9BE7845A6B8}" presName="node" presStyleLbl="node1" presStyleIdx="2" presStyleCnt="12">
        <dgm:presLayoutVars>
          <dgm:bulletEnabled val="1"/>
        </dgm:presLayoutVars>
      </dgm:prSet>
      <dgm:spPr/>
    </dgm:pt>
    <dgm:pt modelId="{218E4114-DF83-8D42-B0EC-8E66B9424A9A}" type="pres">
      <dgm:prSet presAssocID="{0D541DF9-710F-4E5F-948F-B3ECAAF91A78}" presName="sibTrans" presStyleCnt="0"/>
      <dgm:spPr/>
    </dgm:pt>
    <dgm:pt modelId="{53493258-5C4B-F745-B80A-3A3A4A2182FA}" type="pres">
      <dgm:prSet presAssocID="{AED68F50-6AE4-493B-9503-00808BE29B81}" presName="node" presStyleLbl="node1" presStyleIdx="3" presStyleCnt="12">
        <dgm:presLayoutVars>
          <dgm:bulletEnabled val="1"/>
        </dgm:presLayoutVars>
      </dgm:prSet>
      <dgm:spPr/>
    </dgm:pt>
    <dgm:pt modelId="{33945FA2-2324-1F41-B376-4F5E1D1F37AA}" type="pres">
      <dgm:prSet presAssocID="{0D41DF5B-EC90-43D3-9DB0-043AAFA245C7}" presName="sibTrans" presStyleCnt="0"/>
      <dgm:spPr/>
    </dgm:pt>
    <dgm:pt modelId="{54B9ABCA-1FE1-5B4F-8352-9E35430FD55E}" type="pres">
      <dgm:prSet presAssocID="{08D00F8D-80E4-4DC7-871E-09606C0D1E43}" presName="node" presStyleLbl="node1" presStyleIdx="4" presStyleCnt="12">
        <dgm:presLayoutVars>
          <dgm:bulletEnabled val="1"/>
        </dgm:presLayoutVars>
      </dgm:prSet>
      <dgm:spPr/>
    </dgm:pt>
    <dgm:pt modelId="{76F81CDB-8578-8A45-8F34-B4A3ADD5711D}" type="pres">
      <dgm:prSet presAssocID="{64F2EB7E-F868-43B6-AEB9-1E59A0D11EE1}" presName="sibTrans" presStyleCnt="0"/>
      <dgm:spPr/>
    </dgm:pt>
    <dgm:pt modelId="{048D331E-19CB-9240-8F7B-BE83E62B296C}" type="pres">
      <dgm:prSet presAssocID="{3EC3FE8E-2977-41DF-B5E9-8B15DC1210AF}" presName="node" presStyleLbl="node1" presStyleIdx="5" presStyleCnt="12">
        <dgm:presLayoutVars>
          <dgm:bulletEnabled val="1"/>
        </dgm:presLayoutVars>
      </dgm:prSet>
      <dgm:spPr/>
    </dgm:pt>
    <dgm:pt modelId="{A71CBB4F-2D62-8E40-BC52-FE1BC2FCAF73}" type="pres">
      <dgm:prSet presAssocID="{197AB0F9-62B9-4D1B-ADAF-86C15AC8DC7C}" presName="sibTrans" presStyleCnt="0"/>
      <dgm:spPr/>
    </dgm:pt>
    <dgm:pt modelId="{53409F11-8B54-B44A-9939-41281C6C141F}" type="pres">
      <dgm:prSet presAssocID="{8D82553E-0104-41BF-9AFF-C13C0DE58A2D}" presName="node" presStyleLbl="node1" presStyleIdx="6" presStyleCnt="12">
        <dgm:presLayoutVars>
          <dgm:bulletEnabled val="1"/>
        </dgm:presLayoutVars>
      </dgm:prSet>
      <dgm:spPr/>
    </dgm:pt>
    <dgm:pt modelId="{65A4306C-4361-B34C-86ED-FE6FFE6BF2F9}" type="pres">
      <dgm:prSet presAssocID="{D234D740-6929-4A79-AC5B-53C4C5EB3F55}" presName="sibTrans" presStyleCnt="0"/>
      <dgm:spPr/>
    </dgm:pt>
    <dgm:pt modelId="{08C3415F-7D8D-1F42-B3B8-38E92F2C1FEC}" type="pres">
      <dgm:prSet presAssocID="{5639B246-822F-4446-9514-4FFE8AB6C68E}" presName="node" presStyleLbl="node1" presStyleIdx="7" presStyleCnt="12">
        <dgm:presLayoutVars>
          <dgm:bulletEnabled val="1"/>
        </dgm:presLayoutVars>
      </dgm:prSet>
      <dgm:spPr/>
    </dgm:pt>
    <dgm:pt modelId="{AFD74AD0-FE21-A641-B196-8BC5B0C2B05B}" type="pres">
      <dgm:prSet presAssocID="{D23DBA77-5C02-4CA4-9291-FCD8F51150F1}" presName="sibTrans" presStyleCnt="0"/>
      <dgm:spPr/>
    </dgm:pt>
    <dgm:pt modelId="{6CA76110-3A56-0644-95E7-3BA1C0938BDC}" type="pres">
      <dgm:prSet presAssocID="{9FCD03D9-615F-490D-979A-3CD819D93364}" presName="node" presStyleLbl="node1" presStyleIdx="8" presStyleCnt="12">
        <dgm:presLayoutVars>
          <dgm:bulletEnabled val="1"/>
        </dgm:presLayoutVars>
      </dgm:prSet>
      <dgm:spPr/>
    </dgm:pt>
    <dgm:pt modelId="{462D95EE-3717-7946-B66D-46E62FA72355}" type="pres">
      <dgm:prSet presAssocID="{EE5AE4A9-D1CD-49AA-906A-8B2E769CCACB}" presName="sibTrans" presStyleCnt="0"/>
      <dgm:spPr/>
    </dgm:pt>
    <dgm:pt modelId="{4F391CB3-BE32-944B-B6EE-2A375BE8EBA5}" type="pres">
      <dgm:prSet presAssocID="{EC0CE577-D3CA-496F-9E51-CDAE6C1092E9}" presName="node" presStyleLbl="node1" presStyleIdx="9" presStyleCnt="12">
        <dgm:presLayoutVars>
          <dgm:bulletEnabled val="1"/>
        </dgm:presLayoutVars>
      </dgm:prSet>
      <dgm:spPr/>
    </dgm:pt>
    <dgm:pt modelId="{116461F9-5832-3C43-AE1C-5ECB1361C4B8}" type="pres">
      <dgm:prSet presAssocID="{B9845B2C-0DB3-4293-B5F4-1268F3EF7162}" presName="sibTrans" presStyleCnt="0"/>
      <dgm:spPr/>
    </dgm:pt>
    <dgm:pt modelId="{ADF51012-D6D7-1B41-8B12-11483AF68017}" type="pres">
      <dgm:prSet presAssocID="{5785D6DA-E5D2-439B-8E0D-A069816F6F6E}" presName="node" presStyleLbl="node1" presStyleIdx="10" presStyleCnt="12">
        <dgm:presLayoutVars>
          <dgm:bulletEnabled val="1"/>
        </dgm:presLayoutVars>
      </dgm:prSet>
      <dgm:spPr/>
    </dgm:pt>
    <dgm:pt modelId="{FA52F0DA-E5B7-864E-9E99-A4D588795728}" type="pres">
      <dgm:prSet presAssocID="{B1AC7CB6-5FA4-4996-BF9D-2E6E9438666B}" presName="sibTrans" presStyleCnt="0"/>
      <dgm:spPr/>
    </dgm:pt>
    <dgm:pt modelId="{1F081CC6-0FF9-C244-BAAB-4795889F009E}" type="pres">
      <dgm:prSet presAssocID="{E42F44F0-E183-47E3-8A64-5DC467C6184B}" presName="node" presStyleLbl="node1" presStyleIdx="11" presStyleCnt="12">
        <dgm:presLayoutVars>
          <dgm:bulletEnabled val="1"/>
        </dgm:presLayoutVars>
      </dgm:prSet>
      <dgm:spPr/>
    </dgm:pt>
  </dgm:ptLst>
  <dgm:cxnLst>
    <dgm:cxn modelId="{B1CC0401-5E83-0F4F-A504-492CB45E5B7C}" type="presOf" srcId="{3EC3FE8E-2977-41DF-B5E9-8B15DC1210AF}" destId="{048D331E-19CB-9240-8F7B-BE83E62B296C}" srcOrd="0" destOrd="0" presId="urn:microsoft.com/office/officeart/2005/8/layout/default"/>
    <dgm:cxn modelId="{B6376243-A924-E34F-9F50-2B1B5047AA52}" type="presOf" srcId="{947499C3-8743-40AD-98B5-108BF1C25948}" destId="{DA8655C6-FA1C-CE46-8832-682394E2E3A9}" srcOrd="0" destOrd="0" presId="urn:microsoft.com/office/officeart/2005/8/layout/default"/>
    <dgm:cxn modelId="{79A9BD4B-1F2A-DE4D-8C2B-E5EC64A8FA02}" type="presOf" srcId="{E42F44F0-E183-47E3-8A64-5DC467C6184B}" destId="{1F081CC6-0FF9-C244-BAAB-4795889F009E}" srcOrd="0" destOrd="0" presId="urn:microsoft.com/office/officeart/2005/8/layout/default"/>
    <dgm:cxn modelId="{DA2BB859-B921-9348-A302-BD9599150EC0}" type="presOf" srcId="{AED68F50-6AE4-493B-9503-00808BE29B81}" destId="{53493258-5C4B-F745-B80A-3A3A4A2182FA}" srcOrd="0" destOrd="0" presId="urn:microsoft.com/office/officeart/2005/8/layout/default"/>
    <dgm:cxn modelId="{BCA6C15B-6C5F-4242-AFC6-30A18D49369D}" srcId="{C5415E62-9C4E-47FE-83B9-1E36A67C9D15}" destId="{947499C3-8743-40AD-98B5-108BF1C25948}" srcOrd="1" destOrd="0" parTransId="{9D2F2979-B39C-4F7B-841E-383261FFA7FC}" sibTransId="{BDC547B5-F9A2-45D5-8A45-878628A96F20}"/>
    <dgm:cxn modelId="{F2121E60-659C-D342-8B48-E16B14D457A6}" type="presOf" srcId="{5785D6DA-E5D2-439B-8E0D-A069816F6F6E}" destId="{ADF51012-D6D7-1B41-8B12-11483AF68017}" srcOrd="0" destOrd="0" presId="urn:microsoft.com/office/officeart/2005/8/layout/default"/>
    <dgm:cxn modelId="{4D5F5971-D546-4BBD-AE76-137F8E087927}" srcId="{C5415E62-9C4E-47FE-83B9-1E36A67C9D15}" destId="{5639B246-822F-4446-9514-4FFE8AB6C68E}" srcOrd="7" destOrd="0" parTransId="{B2888930-FF63-406D-96A0-B5CB7C39359F}" sibTransId="{D23DBA77-5C02-4CA4-9291-FCD8F51150F1}"/>
    <dgm:cxn modelId="{DF46E689-A474-4816-B81E-EE25495DBF4A}" srcId="{C5415E62-9C4E-47FE-83B9-1E36A67C9D15}" destId="{A1B226C1-B7CE-4E8E-AF81-B9BE7845A6B8}" srcOrd="2" destOrd="0" parTransId="{1CF919C7-D624-457B-A5A1-4316D2CAED28}" sibTransId="{0D541DF9-710F-4E5F-948F-B3ECAAF91A78}"/>
    <dgm:cxn modelId="{803A5F8A-6296-3241-AE97-8A486A9C4FB9}" type="presOf" srcId="{C5415E62-9C4E-47FE-83B9-1E36A67C9D15}" destId="{0154CC24-BC75-424D-B932-2F5349A330B4}" srcOrd="0" destOrd="0" presId="urn:microsoft.com/office/officeart/2005/8/layout/default"/>
    <dgm:cxn modelId="{1F1F168B-D6FD-4F34-920E-31CE47DAE5C7}" srcId="{C5415E62-9C4E-47FE-83B9-1E36A67C9D15}" destId="{AED68F50-6AE4-493B-9503-00808BE29B81}" srcOrd="3" destOrd="0" parTransId="{292A4AD4-7542-4DEC-AE64-F776AE415678}" sibTransId="{0D41DF5B-EC90-43D3-9DB0-043AAFA245C7}"/>
    <dgm:cxn modelId="{E1F1FB95-DEEC-4193-B5CE-9B1D4A18B3E1}" srcId="{C5415E62-9C4E-47FE-83B9-1E36A67C9D15}" destId="{08D00F8D-80E4-4DC7-871E-09606C0D1E43}" srcOrd="4" destOrd="0" parTransId="{0F1EA73F-3F00-4F08-A58F-AD23B3FCCDAA}" sibTransId="{64F2EB7E-F868-43B6-AEB9-1E59A0D11EE1}"/>
    <dgm:cxn modelId="{EEC52396-3948-4A4D-95F9-C9E05DF76E0F}" srcId="{C5415E62-9C4E-47FE-83B9-1E36A67C9D15}" destId="{9A0B405A-7BDB-4DE6-8D22-D0C72D1400E7}" srcOrd="0" destOrd="0" parTransId="{7BC4B237-EB7F-472A-815C-B933440936F8}" sibTransId="{12F4A64A-88E1-4D17-AF01-EC4C9B1D6710}"/>
    <dgm:cxn modelId="{DD05819E-20CC-8C4A-AC71-7817250C0656}" type="presOf" srcId="{5639B246-822F-4446-9514-4FFE8AB6C68E}" destId="{08C3415F-7D8D-1F42-B3B8-38E92F2C1FEC}" srcOrd="0" destOrd="0" presId="urn:microsoft.com/office/officeart/2005/8/layout/default"/>
    <dgm:cxn modelId="{7955C7A8-A7D2-4067-859D-0B9496D98EB1}" srcId="{C5415E62-9C4E-47FE-83B9-1E36A67C9D15}" destId="{EC0CE577-D3CA-496F-9E51-CDAE6C1092E9}" srcOrd="9" destOrd="0" parTransId="{01CDA8C0-78A0-42EF-A375-7B9692FA3953}" sibTransId="{B9845B2C-0DB3-4293-B5F4-1268F3EF7162}"/>
    <dgm:cxn modelId="{DD7BCAAB-598E-EB46-9D41-80B452179B69}" type="presOf" srcId="{08D00F8D-80E4-4DC7-871E-09606C0D1E43}" destId="{54B9ABCA-1FE1-5B4F-8352-9E35430FD55E}" srcOrd="0" destOrd="0" presId="urn:microsoft.com/office/officeart/2005/8/layout/default"/>
    <dgm:cxn modelId="{72AB4DAD-1BAA-9948-9AB3-96C0BC33840F}" type="presOf" srcId="{EC0CE577-D3CA-496F-9E51-CDAE6C1092E9}" destId="{4F391CB3-BE32-944B-B6EE-2A375BE8EBA5}" srcOrd="0" destOrd="0" presId="urn:microsoft.com/office/officeart/2005/8/layout/default"/>
    <dgm:cxn modelId="{A177C5B9-C95D-418E-94B3-9FC2ECFA00D2}" srcId="{C5415E62-9C4E-47FE-83B9-1E36A67C9D15}" destId="{5785D6DA-E5D2-439B-8E0D-A069816F6F6E}" srcOrd="10" destOrd="0" parTransId="{EC82AB48-F77C-4B55-9E62-D9B42B25558C}" sibTransId="{B1AC7CB6-5FA4-4996-BF9D-2E6E9438666B}"/>
    <dgm:cxn modelId="{8E83D2BE-94EF-4072-8EF0-A9796A404914}" srcId="{C5415E62-9C4E-47FE-83B9-1E36A67C9D15}" destId="{E42F44F0-E183-47E3-8A64-5DC467C6184B}" srcOrd="11" destOrd="0" parTransId="{7A9E2254-FF71-42BF-BB06-884423150FA5}" sibTransId="{BD8F3102-8910-4B83-AF10-3BF27ED3446E}"/>
    <dgm:cxn modelId="{D1C23BC0-0B96-9E47-B1D2-D5B5B29607D0}" type="presOf" srcId="{9A0B405A-7BDB-4DE6-8D22-D0C72D1400E7}" destId="{B3943C88-83D5-3146-BA90-FBF2671C2A56}" srcOrd="0" destOrd="0" presId="urn:microsoft.com/office/officeart/2005/8/layout/default"/>
    <dgm:cxn modelId="{CDC5FDC9-5667-7D48-879B-90287753FC74}" type="presOf" srcId="{9FCD03D9-615F-490D-979A-3CD819D93364}" destId="{6CA76110-3A56-0644-95E7-3BA1C0938BDC}" srcOrd="0" destOrd="0" presId="urn:microsoft.com/office/officeart/2005/8/layout/default"/>
    <dgm:cxn modelId="{E978CFEA-B49E-4BCA-9952-6EE52F4A92A5}" srcId="{C5415E62-9C4E-47FE-83B9-1E36A67C9D15}" destId="{3EC3FE8E-2977-41DF-B5E9-8B15DC1210AF}" srcOrd="5" destOrd="0" parTransId="{E2D706CC-0C30-4D20-B4AF-B84F7348BEB5}" sibTransId="{197AB0F9-62B9-4D1B-ADAF-86C15AC8DC7C}"/>
    <dgm:cxn modelId="{737522F1-3286-4A21-96FE-74AFE0A15F18}" srcId="{C5415E62-9C4E-47FE-83B9-1E36A67C9D15}" destId="{8D82553E-0104-41BF-9AFF-C13C0DE58A2D}" srcOrd="6" destOrd="0" parTransId="{30A499B4-D676-4568-9147-87D71D5A3D53}" sibTransId="{D234D740-6929-4A79-AC5B-53C4C5EB3F55}"/>
    <dgm:cxn modelId="{889400F3-E785-334B-A2CA-330E27CD6673}" type="presOf" srcId="{A1B226C1-B7CE-4E8E-AF81-B9BE7845A6B8}" destId="{03CF06DC-8BD9-AD4D-8674-EA06C7F73045}" srcOrd="0" destOrd="0" presId="urn:microsoft.com/office/officeart/2005/8/layout/default"/>
    <dgm:cxn modelId="{B5B012FE-9B06-4044-930A-A8D0D56EE68E}" type="presOf" srcId="{8D82553E-0104-41BF-9AFF-C13C0DE58A2D}" destId="{53409F11-8B54-B44A-9939-41281C6C141F}" srcOrd="0" destOrd="0" presId="urn:microsoft.com/office/officeart/2005/8/layout/default"/>
    <dgm:cxn modelId="{C69458FF-4982-4377-9BB6-ED439EAD7594}" srcId="{C5415E62-9C4E-47FE-83B9-1E36A67C9D15}" destId="{9FCD03D9-615F-490D-979A-3CD819D93364}" srcOrd="8" destOrd="0" parTransId="{46FE6323-33EB-4B16-95EB-92952EB16EAB}" sibTransId="{EE5AE4A9-D1CD-49AA-906A-8B2E769CCACB}"/>
    <dgm:cxn modelId="{54561F64-9CBE-254F-B8B0-D88DF251A12C}" type="presParOf" srcId="{0154CC24-BC75-424D-B932-2F5349A330B4}" destId="{B3943C88-83D5-3146-BA90-FBF2671C2A56}" srcOrd="0" destOrd="0" presId="urn:microsoft.com/office/officeart/2005/8/layout/default"/>
    <dgm:cxn modelId="{BEDE9256-A431-4745-A2C7-BA78733E5C40}" type="presParOf" srcId="{0154CC24-BC75-424D-B932-2F5349A330B4}" destId="{6F0DB7C5-A00C-0C46-AC78-C954EDC01917}" srcOrd="1" destOrd="0" presId="urn:microsoft.com/office/officeart/2005/8/layout/default"/>
    <dgm:cxn modelId="{CB7771B9-7484-3D43-9824-672B3F2745C8}" type="presParOf" srcId="{0154CC24-BC75-424D-B932-2F5349A330B4}" destId="{DA8655C6-FA1C-CE46-8832-682394E2E3A9}" srcOrd="2" destOrd="0" presId="urn:microsoft.com/office/officeart/2005/8/layout/default"/>
    <dgm:cxn modelId="{F97ACBC4-6C06-C440-9CDC-A835FA388CB3}" type="presParOf" srcId="{0154CC24-BC75-424D-B932-2F5349A330B4}" destId="{ED8DAFE8-4C6B-2C4A-B3DC-3B9C6BFFF721}" srcOrd="3" destOrd="0" presId="urn:microsoft.com/office/officeart/2005/8/layout/default"/>
    <dgm:cxn modelId="{B48753B9-28A4-E748-8697-D04157E64894}" type="presParOf" srcId="{0154CC24-BC75-424D-B932-2F5349A330B4}" destId="{03CF06DC-8BD9-AD4D-8674-EA06C7F73045}" srcOrd="4" destOrd="0" presId="urn:microsoft.com/office/officeart/2005/8/layout/default"/>
    <dgm:cxn modelId="{E3B4A780-0383-124A-AE1E-9A712AFA2409}" type="presParOf" srcId="{0154CC24-BC75-424D-B932-2F5349A330B4}" destId="{218E4114-DF83-8D42-B0EC-8E66B9424A9A}" srcOrd="5" destOrd="0" presId="urn:microsoft.com/office/officeart/2005/8/layout/default"/>
    <dgm:cxn modelId="{BD6BBDCE-63EF-C543-A4B6-EBCD11239E33}" type="presParOf" srcId="{0154CC24-BC75-424D-B932-2F5349A330B4}" destId="{53493258-5C4B-F745-B80A-3A3A4A2182FA}" srcOrd="6" destOrd="0" presId="urn:microsoft.com/office/officeart/2005/8/layout/default"/>
    <dgm:cxn modelId="{1B1E48A2-68BD-A54C-8313-4BA7DF243F26}" type="presParOf" srcId="{0154CC24-BC75-424D-B932-2F5349A330B4}" destId="{33945FA2-2324-1F41-B376-4F5E1D1F37AA}" srcOrd="7" destOrd="0" presId="urn:microsoft.com/office/officeart/2005/8/layout/default"/>
    <dgm:cxn modelId="{2BF622B6-FDCC-DB44-8FE1-64533566EC2E}" type="presParOf" srcId="{0154CC24-BC75-424D-B932-2F5349A330B4}" destId="{54B9ABCA-1FE1-5B4F-8352-9E35430FD55E}" srcOrd="8" destOrd="0" presId="urn:microsoft.com/office/officeart/2005/8/layout/default"/>
    <dgm:cxn modelId="{B12583CD-6AA4-E946-911F-939BD94FEFF5}" type="presParOf" srcId="{0154CC24-BC75-424D-B932-2F5349A330B4}" destId="{76F81CDB-8578-8A45-8F34-B4A3ADD5711D}" srcOrd="9" destOrd="0" presId="urn:microsoft.com/office/officeart/2005/8/layout/default"/>
    <dgm:cxn modelId="{B6B7CE21-8118-7E45-A938-01C99CE6321E}" type="presParOf" srcId="{0154CC24-BC75-424D-B932-2F5349A330B4}" destId="{048D331E-19CB-9240-8F7B-BE83E62B296C}" srcOrd="10" destOrd="0" presId="urn:microsoft.com/office/officeart/2005/8/layout/default"/>
    <dgm:cxn modelId="{4D0EBE5A-D31F-A347-AE62-021626E3E728}" type="presParOf" srcId="{0154CC24-BC75-424D-B932-2F5349A330B4}" destId="{A71CBB4F-2D62-8E40-BC52-FE1BC2FCAF73}" srcOrd="11" destOrd="0" presId="urn:microsoft.com/office/officeart/2005/8/layout/default"/>
    <dgm:cxn modelId="{2964F497-4B7C-494B-9DD8-45D7494A3441}" type="presParOf" srcId="{0154CC24-BC75-424D-B932-2F5349A330B4}" destId="{53409F11-8B54-B44A-9939-41281C6C141F}" srcOrd="12" destOrd="0" presId="urn:microsoft.com/office/officeart/2005/8/layout/default"/>
    <dgm:cxn modelId="{92F99633-01C0-CF4A-84E0-E4EB2EF68BF4}" type="presParOf" srcId="{0154CC24-BC75-424D-B932-2F5349A330B4}" destId="{65A4306C-4361-B34C-86ED-FE6FFE6BF2F9}" srcOrd="13" destOrd="0" presId="urn:microsoft.com/office/officeart/2005/8/layout/default"/>
    <dgm:cxn modelId="{44CCBF2D-0FD9-D144-92C0-A8A83E4F6975}" type="presParOf" srcId="{0154CC24-BC75-424D-B932-2F5349A330B4}" destId="{08C3415F-7D8D-1F42-B3B8-38E92F2C1FEC}" srcOrd="14" destOrd="0" presId="urn:microsoft.com/office/officeart/2005/8/layout/default"/>
    <dgm:cxn modelId="{5EB0ED89-A128-9845-9D50-E78DB1311C4B}" type="presParOf" srcId="{0154CC24-BC75-424D-B932-2F5349A330B4}" destId="{AFD74AD0-FE21-A641-B196-8BC5B0C2B05B}" srcOrd="15" destOrd="0" presId="urn:microsoft.com/office/officeart/2005/8/layout/default"/>
    <dgm:cxn modelId="{44E6B365-29A7-B24C-9EB7-129791C009CB}" type="presParOf" srcId="{0154CC24-BC75-424D-B932-2F5349A330B4}" destId="{6CA76110-3A56-0644-95E7-3BA1C0938BDC}" srcOrd="16" destOrd="0" presId="urn:microsoft.com/office/officeart/2005/8/layout/default"/>
    <dgm:cxn modelId="{09D2E686-1F60-3348-9C47-AC85AA1339F0}" type="presParOf" srcId="{0154CC24-BC75-424D-B932-2F5349A330B4}" destId="{462D95EE-3717-7946-B66D-46E62FA72355}" srcOrd="17" destOrd="0" presId="urn:microsoft.com/office/officeart/2005/8/layout/default"/>
    <dgm:cxn modelId="{D3CBB906-0537-3A44-B552-872F39C647D0}" type="presParOf" srcId="{0154CC24-BC75-424D-B932-2F5349A330B4}" destId="{4F391CB3-BE32-944B-B6EE-2A375BE8EBA5}" srcOrd="18" destOrd="0" presId="urn:microsoft.com/office/officeart/2005/8/layout/default"/>
    <dgm:cxn modelId="{E92C742F-4BCD-4E4F-B33B-05EAB1AF8F15}" type="presParOf" srcId="{0154CC24-BC75-424D-B932-2F5349A330B4}" destId="{116461F9-5832-3C43-AE1C-5ECB1361C4B8}" srcOrd="19" destOrd="0" presId="urn:microsoft.com/office/officeart/2005/8/layout/default"/>
    <dgm:cxn modelId="{C5A39192-A97A-B74A-B170-7068D0B05B57}" type="presParOf" srcId="{0154CC24-BC75-424D-B932-2F5349A330B4}" destId="{ADF51012-D6D7-1B41-8B12-11483AF68017}" srcOrd="20" destOrd="0" presId="urn:microsoft.com/office/officeart/2005/8/layout/default"/>
    <dgm:cxn modelId="{8989598E-01E5-7C42-A268-306A6CEA8695}" type="presParOf" srcId="{0154CC24-BC75-424D-B932-2F5349A330B4}" destId="{FA52F0DA-E5B7-864E-9E99-A4D588795728}" srcOrd="21" destOrd="0" presId="urn:microsoft.com/office/officeart/2005/8/layout/default"/>
    <dgm:cxn modelId="{FB0333D3-F3C3-3146-A62C-63E86107FFC2}" type="presParOf" srcId="{0154CC24-BC75-424D-B932-2F5349A330B4}" destId="{1F081CC6-0FF9-C244-BAAB-4795889F009E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B689EA-4DA8-40EE-ABD7-FF321F0B50C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59DB72A-891C-4E48-976D-545DDF7B7DE3}">
      <dgm:prSet/>
      <dgm:spPr/>
      <dgm:t>
        <a:bodyPr/>
        <a:lstStyle/>
        <a:p>
          <a:r>
            <a:rPr lang="en-US" b="1" i="0"/>
            <a:t>Plan–Do–Study–Act (PDSA) Cycle</a:t>
          </a:r>
          <a:endParaRPr lang="en-US"/>
        </a:p>
      </dgm:t>
    </dgm:pt>
    <dgm:pt modelId="{BA005F82-B209-4695-87D8-FA8867A8E7E0}" type="parTrans" cxnId="{4243E000-98C8-4703-8790-73538CA279B9}">
      <dgm:prSet/>
      <dgm:spPr/>
      <dgm:t>
        <a:bodyPr/>
        <a:lstStyle/>
        <a:p>
          <a:endParaRPr lang="en-US"/>
        </a:p>
      </dgm:t>
    </dgm:pt>
    <dgm:pt modelId="{376B70E0-3DA2-4EAE-BD74-22C18AFC01E2}" type="sibTrans" cxnId="{4243E000-98C8-4703-8790-73538CA279B9}">
      <dgm:prSet/>
      <dgm:spPr/>
      <dgm:t>
        <a:bodyPr/>
        <a:lstStyle/>
        <a:p>
          <a:endParaRPr lang="en-US"/>
        </a:p>
      </dgm:t>
    </dgm:pt>
    <dgm:pt modelId="{9D37C22F-BD4A-4591-B570-FA78EC0FC6DC}">
      <dgm:prSet/>
      <dgm:spPr/>
      <dgm:t>
        <a:bodyPr/>
        <a:lstStyle/>
        <a:p>
          <a:r>
            <a:rPr lang="en-US" b="1" i="0"/>
            <a:t>Plan:</a:t>
          </a:r>
          <a:br>
            <a:rPr lang="en-US" b="0" i="0"/>
          </a:br>
          <a:r>
            <a:rPr lang="en-US" b="0" i="0"/>
            <a:t>Pilot SBAR + Escalation Pathway in the PACU for 2–4 weeks.</a:t>
          </a:r>
          <a:endParaRPr lang="en-US"/>
        </a:p>
      </dgm:t>
    </dgm:pt>
    <dgm:pt modelId="{020AB7C6-0989-4BB9-8A35-1A7493EFA59D}" type="parTrans" cxnId="{1C7E23BB-DA77-4008-9EF3-ECCFDF712D3B}">
      <dgm:prSet/>
      <dgm:spPr/>
      <dgm:t>
        <a:bodyPr/>
        <a:lstStyle/>
        <a:p>
          <a:endParaRPr lang="en-US"/>
        </a:p>
      </dgm:t>
    </dgm:pt>
    <dgm:pt modelId="{EAD3F6B3-5C67-44B0-99B6-61EDF53810A6}" type="sibTrans" cxnId="{1C7E23BB-DA77-4008-9EF3-ECCFDF712D3B}">
      <dgm:prSet/>
      <dgm:spPr/>
      <dgm:t>
        <a:bodyPr/>
        <a:lstStyle/>
        <a:p>
          <a:endParaRPr lang="en-US"/>
        </a:p>
      </dgm:t>
    </dgm:pt>
    <dgm:pt modelId="{49F2B798-243F-4C47-A76A-6963F6E5FB68}">
      <dgm:prSet/>
      <dgm:spPr/>
      <dgm:t>
        <a:bodyPr/>
        <a:lstStyle/>
        <a:p>
          <a:r>
            <a:rPr lang="en-US" b="1" i="0"/>
            <a:t>Do:</a:t>
          </a:r>
          <a:br>
            <a:rPr lang="en-US" b="0" i="0"/>
          </a:br>
          <a:r>
            <a:rPr lang="en-US" b="0" i="0"/>
            <a:t>Educate nurses, start using SBAR for all urgent calls, track escalations.</a:t>
          </a:r>
          <a:endParaRPr lang="en-US"/>
        </a:p>
      </dgm:t>
    </dgm:pt>
    <dgm:pt modelId="{23C55B92-CD86-4106-9250-5B5648A142B8}" type="parTrans" cxnId="{051DD5D6-1D74-4893-9A98-3531E7DCFC5B}">
      <dgm:prSet/>
      <dgm:spPr/>
      <dgm:t>
        <a:bodyPr/>
        <a:lstStyle/>
        <a:p>
          <a:endParaRPr lang="en-US"/>
        </a:p>
      </dgm:t>
    </dgm:pt>
    <dgm:pt modelId="{7228510C-46C7-47C5-BFB4-28838B5A9BFB}" type="sibTrans" cxnId="{051DD5D6-1D74-4893-9A98-3531E7DCFC5B}">
      <dgm:prSet/>
      <dgm:spPr/>
      <dgm:t>
        <a:bodyPr/>
        <a:lstStyle/>
        <a:p>
          <a:endParaRPr lang="en-US"/>
        </a:p>
      </dgm:t>
    </dgm:pt>
    <dgm:pt modelId="{02C23A7B-5E9C-4A28-A70D-8C109DC030CB}">
      <dgm:prSet/>
      <dgm:spPr/>
      <dgm:t>
        <a:bodyPr/>
        <a:lstStyle/>
        <a:p>
          <a:r>
            <a:rPr lang="en-US" b="1" i="0"/>
            <a:t>Study:</a:t>
          </a:r>
          <a:br>
            <a:rPr lang="en-US" b="0" i="0"/>
          </a:br>
          <a:r>
            <a:rPr lang="en-US" b="0" i="0"/>
            <a:t>Review provider response times, number of escalations, quality of SBAR documentation, and patient outcomes.</a:t>
          </a:r>
          <a:endParaRPr lang="en-US"/>
        </a:p>
      </dgm:t>
    </dgm:pt>
    <dgm:pt modelId="{EECAEAAA-C245-413D-8AF3-E3C954F24E08}" type="parTrans" cxnId="{4933D6D7-93C2-4E3E-A31E-DA43E1E2719A}">
      <dgm:prSet/>
      <dgm:spPr/>
      <dgm:t>
        <a:bodyPr/>
        <a:lstStyle/>
        <a:p>
          <a:endParaRPr lang="en-US"/>
        </a:p>
      </dgm:t>
    </dgm:pt>
    <dgm:pt modelId="{B66DD6CC-7C9E-48A6-B390-AED46426BEF3}" type="sibTrans" cxnId="{4933D6D7-93C2-4E3E-A31E-DA43E1E2719A}">
      <dgm:prSet/>
      <dgm:spPr/>
      <dgm:t>
        <a:bodyPr/>
        <a:lstStyle/>
        <a:p>
          <a:endParaRPr lang="en-US"/>
        </a:p>
      </dgm:t>
    </dgm:pt>
    <dgm:pt modelId="{80CAE009-55C6-4293-A212-90C276932FB9}">
      <dgm:prSet/>
      <dgm:spPr/>
      <dgm:t>
        <a:bodyPr/>
        <a:lstStyle/>
        <a:p>
          <a:r>
            <a:rPr lang="en-US" b="1" i="0"/>
            <a:t>Act:</a:t>
          </a:r>
          <a:br>
            <a:rPr lang="en-US" b="0" i="0"/>
          </a:br>
          <a:r>
            <a:rPr lang="en-US" b="0" i="0"/>
            <a:t>Identify barriers, adjust the pathway, provide extra training, and expand the process to more surgical units</a:t>
          </a:r>
          <a:endParaRPr lang="en-US"/>
        </a:p>
      </dgm:t>
    </dgm:pt>
    <dgm:pt modelId="{174E9B9F-F0B2-47DB-92C4-A03CB3E80366}" type="parTrans" cxnId="{BE0F009F-FD11-452F-8D2B-F3A8E9514C30}">
      <dgm:prSet/>
      <dgm:spPr/>
      <dgm:t>
        <a:bodyPr/>
        <a:lstStyle/>
        <a:p>
          <a:endParaRPr lang="en-US"/>
        </a:p>
      </dgm:t>
    </dgm:pt>
    <dgm:pt modelId="{F2AD6368-D5F9-4E6D-B8AD-B267C13FAE74}" type="sibTrans" cxnId="{BE0F009F-FD11-452F-8D2B-F3A8E9514C30}">
      <dgm:prSet/>
      <dgm:spPr/>
      <dgm:t>
        <a:bodyPr/>
        <a:lstStyle/>
        <a:p>
          <a:endParaRPr lang="en-US"/>
        </a:p>
      </dgm:t>
    </dgm:pt>
    <dgm:pt modelId="{46D9BD59-8090-9044-8560-56009E27A181}" type="pres">
      <dgm:prSet presAssocID="{74B689EA-4DA8-40EE-ABD7-FF321F0B50CC}" presName="linear" presStyleCnt="0">
        <dgm:presLayoutVars>
          <dgm:animLvl val="lvl"/>
          <dgm:resizeHandles val="exact"/>
        </dgm:presLayoutVars>
      </dgm:prSet>
      <dgm:spPr/>
    </dgm:pt>
    <dgm:pt modelId="{D238FFB8-A9D2-F641-8096-0DCE5C5DD9FE}" type="pres">
      <dgm:prSet presAssocID="{B59DB72A-891C-4E48-976D-545DDF7B7DE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96FE5241-F6F1-8741-97F0-A71D2D501785}" type="pres">
      <dgm:prSet presAssocID="{376B70E0-3DA2-4EAE-BD74-22C18AFC01E2}" presName="spacer" presStyleCnt="0"/>
      <dgm:spPr/>
    </dgm:pt>
    <dgm:pt modelId="{0C5E6D6E-8A71-6D4E-92D2-2F9B05E80AA7}" type="pres">
      <dgm:prSet presAssocID="{9D37C22F-BD4A-4591-B570-FA78EC0FC6D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29D8991-E9E9-EA4C-9288-9F1CA5B4A417}" type="pres">
      <dgm:prSet presAssocID="{EAD3F6B3-5C67-44B0-99B6-61EDF53810A6}" presName="spacer" presStyleCnt="0"/>
      <dgm:spPr/>
    </dgm:pt>
    <dgm:pt modelId="{551C64E3-F731-DD48-9BFE-5B3ED48BF8DA}" type="pres">
      <dgm:prSet presAssocID="{49F2B798-243F-4C47-A76A-6963F6E5FB6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6058B29-49F5-114F-A27A-D7D3E8252110}" type="pres">
      <dgm:prSet presAssocID="{7228510C-46C7-47C5-BFB4-28838B5A9BFB}" presName="spacer" presStyleCnt="0"/>
      <dgm:spPr/>
    </dgm:pt>
    <dgm:pt modelId="{13E0CB8A-B3EE-ED49-A3BD-B71ABCBF5B72}" type="pres">
      <dgm:prSet presAssocID="{02C23A7B-5E9C-4A28-A70D-8C109DC030C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3D63212-BD1E-7E4C-BAB9-BC34FC1D24D3}" type="pres">
      <dgm:prSet presAssocID="{B66DD6CC-7C9E-48A6-B390-AED46426BEF3}" presName="spacer" presStyleCnt="0"/>
      <dgm:spPr/>
    </dgm:pt>
    <dgm:pt modelId="{B71A70CD-CCD9-A047-A55D-D7E0D7ED857D}" type="pres">
      <dgm:prSet presAssocID="{80CAE009-55C6-4293-A212-90C276932FB9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4243E000-98C8-4703-8790-73538CA279B9}" srcId="{74B689EA-4DA8-40EE-ABD7-FF321F0B50CC}" destId="{B59DB72A-891C-4E48-976D-545DDF7B7DE3}" srcOrd="0" destOrd="0" parTransId="{BA005F82-B209-4695-87D8-FA8867A8E7E0}" sibTransId="{376B70E0-3DA2-4EAE-BD74-22C18AFC01E2}"/>
    <dgm:cxn modelId="{38529801-CB96-0448-AA35-84920FE62A94}" type="presOf" srcId="{B59DB72A-891C-4E48-976D-545DDF7B7DE3}" destId="{D238FFB8-A9D2-F641-8096-0DCE5C5DD9FE}" srcOrd="0" destOrd="0" presId="urn:microsoft.com/office/officeart/2005/8/layout/vList2"/>
    <dgm:cxn modelId="{9AD7481D-7FAC-C649-966A-C0C121DE1FF4}" type="presOf" srcId="{74B689EA-4DA8-40EE-ABD7-FF321F0B50CC}" destId="{46D9BD59-8090-9044-8560-56009E27A181}" srcOrd="0" destOrd="0" presId="urn:microsoft.com/office/officeart/2005/8/layout/vList2"/>
    <dgm:cxn modelId="{EC1E1755-35C6-F64E-9F34-458EA9CB7DEB}" type="presOf" srcId="{80CAE009-55C6-4293-A212-90C276932FB9}" destId="{B71A70CD-CCD9-A047-A55D-D7E0D7ED857D}" srcOrd="0" destOrd="0" presId="urn:microsoft.com/office/officeart/2005/8/layout/vList2"/>
    <dgm:cxn modelId="{01693B90-4D84-FF4F-ADAB-559035640423}" type="presOf" srcId="{9D37C22F-BD4A-4591-B570-FA78EC0FC6DC}" destId="{0C5E6D6E-8A71-6D4E-92D2-2F9B05E80AA7}" srcOrd="0" destOrd="0" presId="urn:microsoft.com/office/officeart/2005/8/layout/vList2"/>
    <dgm:cxn modelId="{BE0F009F-FD11-452F-8D2B-F3A8E9514C30}" srcId="{74B689EA-4DA8-40EE-ABD7-FF321F0B50CC}" destId="{80CAE009-55C6-4293-A212-90C276932FB9}" srcOrd="4" destOrd="0" parTransId="{174E9B9F-F0B2-47DB-92C4-A03CB3E80366}" sibTransId="{F2AD6368-D5F9-4E6D-B8AD-B267C13FAE74}"/>
    <dgm:cxn modelId="{1C7E23BB-DA77-4008-9EF3-ECCFDF712D3B}" srcId="{74B689EA-4DA8-40EE-ABD7-FF321F0B50CC}" destId="{9D37C22F-BD4A-4591-B570-FA78EC0FC6DC}" srcOrd="1" destOrd="0" parTransId="{020AB7C6-0989-4BB9-8A35-1A7493EFA59D}" sibTransId="{EAD3F6B3-5C67-44B0-99B6-61EDF53810A6}"/>
    <dgm:cxn modelId="{051DD5D6-1D74-4893-9A98-3531E7DCFC5B}" srcId="{74B689EA-4DA8-40EE-ABD7-FF321F0B50CC}" destId="{49F2B798-243F-4C47-A76A-6963F6E5FB68}" srcOrd="2" destOrd="0" parTransId="{23C55B92-CD86-4106-9250-5B5648A142B8}" sibTransId="{7228510C-46C7-47C5-BFB4-28838B5A9BFB}"/>
    <dgm:cxn modelId="{4933D6D7-93C2-4E3E-A31E-DA43E1E2719A}" srcId="{74B689EA-4DA8-40EE-ABD7-FF321F0B50CC}" destId="{02C23A7B-5E9C-4A28-A70D-8C109DC030CB}" srcOrd="3" destOrd="0" parTransId="{EECAEAAA-C245-413D-8AF3-E3C954F24E08}" sibTransId="{B66DD6CC-7C9E-48A6-B390-AED46426BEF3}"/>
    <dgm:cxn modelId="{23A578E9-5D92-9B4F-B8C3-F63C5B6E4B98}" type="presOf" srcId="{02C23A7B-5E9C-4A28-A70D-8C109DC030CB}" destId="{13E0CB8A-B3EE-ED49-A3BD-B71ABCBF5B72}" srcOrd="0" destOrd="0" presId="urn:microsoft.com/office/officeart/2005/8/layout/vList2"/>
    <dgm:cxn modelId="{5FF238ED-D35A-C34E-8ECC-2D1FC212D927}" type="presOf" srcId="{49F2B798-243F-4C47-A76A-6963F6E5FB68}" destId="{551C64E3-F731-DD48-9BFE-5B3ED48BF8DA}" srcOrd="0" destOrd="0" presId="urn:microsoft.com/office/officeart/2005/8/layout/vList2"/>
    <dgm:cxn modelId="{9931E49C-4591-E946-A570-450E5E30BCDB}" type="presParOf" srcId="{46D9BD59-8090-9044-8560-56009E27A181}" destId="{D238FFB8-A9D2-F641-8096-0DCE5C5DD9FE}" srcOrd="0" destOrd="0" presId="urn:microsoft.com/office/officeart/2005/8/layout/vList2"/>
    <dgm:cxn modelId="{E7607D52-3AD2-F542-8F15-AB8DED97AF48}" type="presParOf" srcId="{46D9BD59-8090-9044-8560-56009E27A181}" destId="{96FE5241-F6F1-8741-97F0-A71D2D501785}" srcOrd="1" destOrd="0" presId="urn:microsoft.com/office/officeart/2005/8/layout/vList2"/>
    <dgm:cxn modelId="{09508643-85D2-7D43-80C7-9C22804841E6}" type="presParOf" srcId="{46D9BD59-8090-9044-8560-56009E27A181}" destId="{0C5E6D6E-8A71-6D4E-92D2-2F9B05E80AA7}" srcOrd="2" destOrd="0" presId="urn:microsoft.com/office/officeart/2005/8/layout/vList2"/>
    <dgm:cxn modelId="{257CF609-3BD4-F349-A3AD-D3F06411FE93}" type="presParOf" srcId="{46D9BD59-8090-9044-8560-56009E27A181}" destId="{929D8991-E9E9-EA4C-9288-9F1CA5B4A417}" srcOrd="3" destOrd="0" presId="urn:microsoft.com/office/officeart/2005/8/layout/vList2"/>
    <dgm:cxn modelId="{85E21DF2-5EFD-DF43-B2D3-47981E827BE4}" type="presParOf" srcId="{46D9BD59-8090-9044-8560-56009E27A181}" destId="{551C64E3-F731-DD48-9BFE-5B3ED48BF8DA}" srcOrd="4" destOrd="0" presId="urn:microsoft.com/office/officeart/2005/8/layout/vList2"/>
    <dgm:cxn modelId="{D58644E0-786D-DC48-8272-25D1D511A4A4}" type="presParOf" srcId="{46D9BD59-8090-9044-8560-56009E27A181}" destId="{86058B29-49F5-114F-A27A-D7D3E8252110}" srcOrd="5" destOrd="0" presId="urn:microsoft.com/office/officeart/2005/8/layout/vList2"/>
    <dgm:cxn modelId="{4FCD0CB5-B9BE-1A40-A419-534E71AA3274}" type="presParOf" srcId="{46D9BD59-8090-9044-8560-56009E27A181}" destId="{13E0CB8A-B3EE-ED49-A3BD-B71ABCBF5B72}" srcOrd="6" destOrd="0" presId="urn:microsoft.com/office/officeart/2005/8/layout/vList2"/>
    <dgm:cxn modelId="{8802B2C9-AFB2-6F40-96ED-DC79A20B6729}" type="presParOf" srcId="{46D9BD59-8090-9044-8560-56009E27A181}" destId="{13D63212-BD1E-7E4C-BAB9-BC34FC1D24D3}" srcOrd="7" destOrd="0" presId="urn:microsoft.com/office/officeart/2005/8/layout/vList2"/>
    <dgm:cxn modelId="{E7D177A3-6909-1E46-85A4-624FBEB7C00C}" type="presParOf" srcId="{46D9BD59-8090-9044-8560-56009E27A181}" destId="{B71A70CD-CCD9-A047-A55D-D7E0D7ED857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943C88-83D5-3146-BA90-FBF2671C2A56}">
      <dsp:nvSpPr>
        <dsp:cNvPr id="0" name=""/>
        <dsp:cNvSpPr/>
      </dsp:nvSpPr>
      <dsp:spPr>
        <a:xfrm>
          <a:off x="533455" y="1798"/>
          <a:ext cx="1949276" cy="116956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i="0" u="sng" kern="1200"/>
            <a:t>Problem Statement:</a:t>
          </a:r>
          <a:endParaRPr lang="en-US" sz="1200" kern="1200"/>
        </a:p>
      </dsp:txBody>
      <dsp:txXfrm>
        <a:off x="533455" y="1798"/>
        <a:ext cx="1949276" cy="1169565"/>
      </dsp:txXfrm>
    </dsp:sp>
    <dsp:sp modelId="{DA8655C6-FA1C-CE46-8832-682394E2E3A9}">
      <dsp:nvSpPr>
        <dsp:cNvPr id="0" name=""/>
        <dsp:cNvSpPr/>
      </dsp:nvSpPr>
      <dsp:spPr>
        <a:xfrm>
          <a:off x="2677659" y="1798"/>
          <a:ext cx="1949276" cy="1169565"/>
        </a:xfrm>
        <a:prstGeom prst="rect">
          <a:avLst/>
        </a:prstGeom>
        <a:solidFill>
          <a:schemeClr val="accent2">
            <a:hueOff val="104664"/>
            <a:satOff val="-720"/>
            <a:lumOff val="33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i="0" kern="1200" dirty="0"/>
            <a:t>A postoperative spine surgery patient showed early signs of hypovolemic shock, but these signs were not acted on.</a:t>
          </a:r>
          <a:endParaRPr lang="en-US" sz="1200" kern="1200" dirty="0"/>
        </a:p>
      </dsp:txBody>
      <dsp:txXfrm>
        <a:off x="2677659" y="1798"/>
        <a:ext cx="1949276" cy="1169565"/>
      </dsp:txXfrm>
    </dsp:sp>
    <dsp:sp modelId="{03CF06DC-8BD9-AD4D-8674-EA06C7F73045}">
      <dsp:nvSpPr>
        <dsp:cNvPr id="0" name=""/>
        <dsp:cNvSpPr/>
      </dsp:nvSpPr>
      <dsp:spPr>
        <a:xfrm>
          <a:off x="4821863" y="1798"/>
          <a:ext cx="1949276" cy="1169565"/>
        </a:xfrm>
        <a:prstGeom prst="rect">
          <a:avLst/>
        </a:prstGeom>
        <a:solidFill>
          <a:schemeClr val="accent2">
            <a:hueOff val="209328"/>
            <a:satOff val="-1441"/>
            <a:lumOff val="67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i="0" kern="1200"/>
            <a:t>The PACU nurse’s repeated concerns were ignored, delaying care.</a:t>
          </a:r>
          <a:endParaRPr lang="en-US" sz="1200" kern="1200"/>
        </a:p>
      </dsp:txBody>
      <dsp:txXfrm>
        <a:off x="4821863" y="1798"/>
        <a:ext cx="1949276" cy="1169565"/>
      </dsp:txXfrm>
    </dsp:sp>
    <dsp:sp modelId="{53493258-5C4B-F745-B80A-3A3A4A2182FA}">
      <dsp:nvSpPr>
        <dsp:cNvPr id="0" name=""/>
        <dsp:cNvSpPr/>
      </dsp:nvSpPr>
      <dsp:spPr>
        <a:xfrm>
          <a:off x="6966067" y="1798"/>
          <a:ext cx="1949276" cy="1169565"/>
        </a:xfrm>
        <a:prstGeom prst="rect">
          <a:avLst/>
        </a:prstGeom>
        <a:solidFill>
          <a:schemeClr val="accent2">
            <a:hueOff val="313992"/>
            <a:satOff val="-2161"/>
            <a:lumOff val="101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i="0" kern="1200"/>
            <a:t>The patient received only fluids instead of blood, and no rapid response was activated.</a:t>
          </a:r>
          <a:endParaRPr lang="en-US" sz="1200" kern="1200"/>
        </a:p>
      </dsp:txBody>
      <dsp:txXfrm>
        <a:off x="6966067" y="1798"/>
        <a:ext cx="1949276" cy="1169565"/>
      </dsp:txXfrm>
    </dsp:sp>
    <dsp:sp modelId="{54B9ABCA-1FE1-5B4F-8352-9E35430FD55E}">
      <dsp:nvSpPr>
        <dsp:cNvPr id="0" name=""/>
        <dsp:cNvSpPr/>
      </dsp:nvSpPr>
      <dsp:spPr>
        <a:xfrm>
          <a:off x="533455" y="1366292"/>
          <a:ext cx="1949276" cy="1169565"/>
        </a:xfrm>
        <a:prstGeom prst="rect">
          <a:avLst/>
        </a:prstGeom>
        <a:solidFill>
          <a:schemeClr val="accent2">
            <a:hueOff val="418656"/>
            <a:satOff val="-2881"/>
            <a:lumOff val="134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i="0" u="sng" kern="1200"/>
            <a:t>Who Is Affected:</a:t>
          </a:r>
          <a:endParaRPr lang="en-US" sz="1200" kern="1200"/>
        </a:p>
      </dsp:txBody>
      <dsp:txXfrm>
        <a:off x="533455" y="1366292"/>
        <a:ext cx="1949276" cy="1169565"/>
      </dsp:txXfrm>
    </dsp:sp>
    <dsp:sp modelId="{048D331E-19CB-9240-8F7B-BE83E62B296C}">
      <dsp:nvSpPr>
        <dsp:cNvPr id="0" name=""/>
        <dsp:cNvSpPr/>
      </dsp:nvSpPr>
      <dsp:spPr>
        <a:xfrm>
          <a:off x="2677659" y="1366292"/>
          <a:ext cx="1949276" cy="1169565"/>
        </a:xfrm>
        <a:prstGeom prst="rect">
          <a:avLst/>
        </a:prstGeom>
        <a:solidFill>
          <a:schemeClr val="accent2">
            <a:hueOff val="523320"/>
            <a:satOff val="-3602"/>
            <a:lumOff val="168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i="0" kern="1200"/>
            <a:t>The patient (risk of shock, organ failure, death)</a:t>
          </a:r>
          <a:endParaRPr lang="en-US" sz="1200" kern="1200"/>
        </a:p>
      </dsp:txBody>
      <dsp:txXfrm>
        <a:off x="2677659" y="1366292"/>
        <a:ext cx="1949276" cy="1169565"/>
      </dsp:txXfrm>
    </dsp:sp>
    <dsp:sp modelId="{53409F11-8B54-B44A-9939-41281C6C141F}">
      <dsp:nvSpPr>
        <dsp:cNvPr id="0" name=""/>
        <dsp:cNvSpPr/>
      </dsp:nvSpPr>
      <dsp:spPr>
        <a:xfrm>
          <a:off x="4821863" y="1366292"/>
          <a:ext cx="1949276" cy="1169565"/>
        </a:xfrm>
        <a:prstGeom prst="rect">
          <a:avLst/>
        </a:prstGeom>
        <a:solidFill>
          <a:schemeClr val="accent2">
            <a:hueOff val="627984"/>
            <a:satOff val="-4322"/>
            <a:lumOff val="202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i="0" kern="1200" dirty="0"/>
            <a:t>PACU nurses (concerns dismissed, moral distress)</a:t>
          </a:r>
          <a:endParaRPr lang="en-US" sz="1200" kern="1200" dirty="0"/>
        </a:p>
      </dsp:txBody>
      <dsp:txXfrm>
        <a:off x="4821863" y="1366292"/>
        <a:ext cx="1949276" cy="1169565"/>
      </dsp:txXfrm>
    </dsp:sp>
    <dsp:sp modelId="{08C3415F-7D8D-1F42-B3B8-38E92F2C1FEC}">
      <dsp:nvSpPr>
        <dsp:cNvPr id="0" name=""/>
        <dsp:cNvSpPr/>
      </dsp:nvSpPr>
      <dsp:spPr>
        <a:xfrm>
          <a:off x="6966067" y="1366292"/>
          <a:ext cx="1949276" cy="1169565"/>
        </a:xfrm>
        <a:prstGeom prst="rect">
          <a:avLst/>
        </a:prstGeom>
        <a:solidFill>
          <a:schemeClr val="accent2">
            <a:hueOff val="732647"/>
            <a:satOff val="-5043"/>
            <a:lumOff val="235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i="0" kern="1200"/>
            <a:t>Surgeons and the hospital (safety event, liability, poor communication)</a:t>
          </a:r>
          <a:endParaRPr lang="en-US" sz="1200" kern="1200"/>
        </a:p>
      </dsp:txBody>
      <dsp:txXfrm>
        <a:off x="6966067" y="1366292"/>
        <a:ext cx="1949276" cy="1169565"/>
      </dsp:txXfrm>
    </dsp:sp>
    <dsp:sp modelId="{6CA76110-3A56-0644-95E7-3BA1C0938BDC}">
      <dsp:nvSpPr>
        <dsp:cNvPr id="0" name=""/>
        <dsp:cNvSpPr/>
      </dsp:nvSpPr>
      <dsp:spPr>
        <a:xfrm>
          <a:off x="533455" y="2730785"/>
          <a:ext cx="1949276" cy="1169565"/>
        </a:xfrm>
        <a:prstGeom prst="rect">
          <a:avLst/>
        </a:prstGeom>
        <a:solidFill>
          <a:schemeClr val="accent2">
            <a:hueOff val="837311"/>
            <a:satOff val="-5763"/>
            <a:lumOff val="269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i="0" u="sng" kern="1200"/>
            <a:t>Why This Matters:</a:t>
          </a:r>
          <a:endParaRPr lang="en-US" sz="1200" kern="1200"/>
        </a:p>
      </dsp:txBody>
      <dsp:txXfrm>
        <a:off x="533455" y="2730785"/>
        <a:ext cx="1949276" cy="1169565"/>
      </dsp:txXfrm>
    </dsp:sp>
    <dsp:sp modelId="{4F391CB3-BE32-944B-B6EE-2A375BE8EBA5}">
      <dsp:nvSpPr>
        <dsp:cNvPr id="0" name=""/>
        <dsp:cNvSpPr/>
      </dsp:nvSpPr>
      <dsp:spPr>
        <a:xfrm>
          <a:off x="2677659" y="2730785"/>
          <a:ext cx="1949276" cy="1169565"/>
        </a:xfrm>
        <a:prstGeom prst="rect">
          <a:avLst/>
        </a:prstGeom>
        <a:solidFill>
          <a:schemeClr val="accent2">
            <a:hueOff val="941975"/>
            <a:satOff val="-6483"/>
            <a:lumOff val="303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i="0" kern="1200"/>
            <a:t>Delayed recognition of bleeding is dangerous and preventable.</a:t>
          </a:r>
          <a:endParaRPr lang="en-US" sz="1200" kern="1200"/>
        </a:p>
      </dsp:txBody>
      <dsp:txXfrm>
        <a:off x="2677659" y="2730785"/>
        <a:ext cx="1949276" cy="1169565"/>
      </dsp:txXfrm>
    </dsp:sp>
    <dsp:sp modelId="{ADF51012-D6D7-1B41-8B12-11483AF68017}">
      <dsp:nvSpPr>
        <dsp:cNvPr id="0" name=""/>
        <dsp:cNvSpPr/>
      </dsp:nvSpPr>
      <dsp:spPr>
        <a:xfrm>
          <a:off x="4821863" y="2730785"/>
          <a:ext cx="1949276" cy="1169565"/>
        </a:xfrm>
        <a:prstGeom prst="rect">
          <a:avLst/>
        </a:prstGeom>
        <a:solidFill>
          <a:schemeClr val="accent2">
            <a:hueOff val="1046639"/>
            <a:satOff val="-7204"/>
            <a:lumOff val="336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i="0" kern="1200"/>
            <a:t>Lack of escalation can lead to failure-to-rescue, causing severe harm or death.</a:t>
          </a:r>
          <a:endParaRPr lang="en-US" sz="1200" kern="1200"/>
        </a:p>
      </dsp:txBody>
      <dsp:txXfrm>
        <a:off x="4821863" y="2730785"/>
        <a:ext cx="1949276" cy="1169565"/>
      </dsp:txXfrm>
    </dsp:sp>
    <dsp:sp modelId="{1F081CC6-0FF9-C244-BAAB-4795889F009E}">
      <dsp:nvSpPr>
        <dsp:cNvPr id="0" name=""/>
        <dsp:cNvSpPr/>
      </dsp:nvSpPr>
      <dsp:spPr>
        <a:xfrm>
          <a:off x="6966067" y="2730785"/>
          <a:ext cx="1949276" cy="1169565"/>
        </a:xfrm>
        <a:prstGeom prst="rect">
          <a:avLst/>
        </a:prstGeom>
        <a:solidFill>
          <a:schemeClr val="accent2">
            <a:hueOff val="1151303"/>
            <a:satOff val="-7924"/>
            <a:lumOff val="3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i="0" kern="1200"/>
            <a:t>Improving communication and early response can save lives and improve patient safety.</a:t>
          </a:r>
          <a:endParaRPr lang="en-US" sz="1200" kern="1200"/>
        </a:p>
      </dsp:txBody>
      <dsp:txXfrm>
        <a:off x="6966067" y="2730785"/>
        <a:ext cx="1949276" cy="11695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38FFB8-A9D2-F641-8096-0DCE5C5DD9FE}">
      <dsp:nvSpPr>
        <dsp:cNvPr id="0" name=""/>
        <dsp:cNvSpPr/>
      </dsp:nvSpPr>
      <dsp:spPr>
        <a:xfrm>
          <a:off x="0" y="125495"/>
          <a:ext cx="7240146" cy="109244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/>
            <a:t>Plan–Do–Study–Act (PDSA) Cycle</a:t>
          </a:r>
          <a:endParaRPr lang="en-US" sz="2000" kern="1200"/>
        </a:p>
      </dsp:txBody>
      <dsp:txXfrm>
        <a:off x="53329" y="178824"/>
        <a:ext cx="7133488" cy="985783"/>
      </dsp:txXfrm>
    </dsp:sp>
    <dsp:sp modelId="{0C5E6D6E-8A71-6D4E-92D2-2F9B05E80AA7}">
      <dsp:nvSpPr>
        <dsp:cNvPr id="0" name=""/>
        <dsp:cNvSpPr/>
      </dsp:nvSpPr>
      <dsp:spPr>
        <a:xfrm>
          <a:off x="0" y="1275537"/>
          <a:ext cx="7240146" cy="1092441"/>
        </a:xfrm>
        <a:prstGeom prst="roundRect">
          <a:avLst/>
        </a:prstGeom>
        <a:solidFill>
          <a:schemeClr val="accent2">
            <a:hueOff val="287826"/>
            <a:satOff val="-1981"/>
            <a:lumOff val="92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/>
            <a:t>Plan:</a:t>
          </a:r>
          <a:br>
            <a:rPr lang="en-US" sz="2000" b="0" i="0" kern="1200"/>
          </a:br>
          <a:r>
            <a:rPr lang="en-US" sz="2000" b="0" i="0" kern="1200"/>
            <a:t>Pilot SBAR + Escalation Pathway in the PACU for 2–4 weeks.</a:t>
          </a:r>
          <a:endParaRPr lang="en-US" sz="2000" kern="1200"/>
        </a:p>
      </dsp:txBody>
      <dsp:txXfrm>
        <a:off x="53329" y="1328866"/>
        <a:ext cx="7133488" cy="985783"/>
      </dsp:txXfrm>
    </dsp:sp>
    <dsp:sp modelId="{551C64E3-F731-DD48-9BFE-5B3ED48BF8DA}">
      <dsp:nvSpPr>
        <dsp:cNvPr id="0" name=""/>
        <dsp:cNvSpPr/>
      </dsp:nvSpPr>
      <dsp:spPr>
        <a:xfrm>
          <a:off x="0" y="2425579"/>
          <a:ext cx="7240146" cy="1092441"/>
        </a:xfrm>
        <a:prstGeom prst="roundRect">
          <a:avLst/>
        </a:prstGeom>
        <a:solidFill>
          <a:schemeClr val="accent2">
            <a:hueOff val="575652"/>
            <a:satOff val="-3962"/>
            <a:lumOff val="185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/>
            <a:t>Do:</a:t>
          </a:r>
          <a:br>
            <a:rPr lang="en-US" sz="2000" b="0" i="0" kern="1200"/>
          </a:br>
          <a:r>
            <a:rPr lang="en-US" sz="2000" b="0" i="0" kern="1200"/>
            <a:t>Educate nurses, start using SBAR for all urgent calls, track escalations.</a:t>
          </a:r>
          <a:endParaRPr lang="en-US" sz="2000" kern="1200"/>
        </a:p>
      </dsp:txBody>
      <dsp:txXfrm>
        <a:off x="53329" y="2478908"/>
        <a:ext cx="7133488" cy="985783"/>
      </dsp:txXfrm>
    </dsp:sp>
    <dsp:sp modelId="{13E0CB8A-B3EE-ED49-A3BD-B71ABCBF5B72}">
      <dsp:nvSpPr>
        <dsp:cNvPr id="0" name=""/>
        <dsp:cNvSpPr/>
      </dsp:nvSpPr>
      <dsp:spPr>
        <a:xfrm>
          <a:off x="0" y="3575620"/>
          <a:ext cx="7240146" cy="1092441"/>
        </a:xfrm>
        <a:prstGeom prst="roundRect">
          <a:avLst/>
        </a:prstGeom>
        <a:solidFill>
          <a:schemeClr val="accent2">
            <a:hueOff val="863477"/>
            <a:satOff val="-5943"/>
            <a:lumOff val="277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/>
            <a:t>Study:</a:t>
          </a:r>
          <a:br>
            <a:rPr lang="en-US" sz="2000" b="0" i="0" kern="1200"/>
          </a:br>
          <a:r>
            <a:rPr lang="en-US" sz="2000" b="0" i="0" kern="1200"/>
            <a:t>Review provider response times, number of escalations, quality of SBAR documentation, and patient outcomes.</a:t>
          </a:r>
          <a:endParaRPr lang="en-US" sz="2000" kern="1200"/>
        </a:p>
      </dsp:txBody>
      <dsp:txXfrm>
        <a:off x="53329" y="3628949"/>
        <a:ext cx="7133488" cy="985783"/>
      </dsp:txXfrm>
    </dsp:sp>
    <dsp:sp modelId="{B71A70CD-CCD9-A047-A55D-D7E0D7ED857D}">
      <dsp:nvSpPr>
        <dsp:cNvPr id="0" name=""/>
        <dsp:cNvSpPr/>
      </dsp:nvSpPr>
      <dsp:spPr>
        <a:xfrm>
          <a:off x="0" y="4725662"/>
          <a:ext cx="7240146" cy="1092441"/>
        </a:xfrm>
        <a:prstGeom prst="roundRect">
          <a:avLst/>
        </a:prstGeom>
        <a:solidFill>
          <a:schemeClr val="accent2">
            <a:hueOff val="1151303"/>
            <a:satOff val="-7924"/>
            <a:lumOff val="3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/>
            <a:t>Act:</a:t>
          </a:r>
          <a:br>
            <a:rPr lang="en-US" sz="2000" b="0" i="0" kern="1200"/>
          </a:br>
          <a:r>
            <a:rPr lang="en-US" sz="2000" b="0" i="0" kern="1200"/>
            <a:t>Identify barriers, adjust the pathway, provide extra training, and expand the process to more surgical units</a:t>
          </a:r>
          <a:endParaRPr lang="en-US" sz="2000" kern="1200"/>
        </a:p>
      </dsp:txBody>
      <dsp:txXfrm>
        <a:off x="53329" y="4778991"/>
        <a:ext cx="7133488" cy="9857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70689-D892-6148-8AE7-F913C184C0CC}" type="datetimeFigureOut">
              <a:rPr lang="en-US" smtClean="0"/>
              <a:t>4/15/26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E9BE7-62AD-FB4F-8F8F-F5833EA40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841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In this case, a 67-year-old man had elective ALIF spine surgery. During surgery, bleeding at the bone graft site was difficult to control.</a:t>
            </a:r>
            <a:br>
              <a:rPr lang="en-US" dirty="0"/>
            </a:b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After surgery in the PACU, the patient showed concerning symptoms — low blood pressure, pale and sweaty skin, severe back and pelvic pain, and even said he felt ‘not right.’</a:t>
            </a:r>
            <a:br>
              <a:rPr lang="en-US" dirty="0"/>
            </a:b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The PACU nurse called the surgeon three times, but the concerns were not acted on. Only fluids were ordered, and no rapid response or blood transfusion was initiated.</a:t>
            </a:r>
            <a:br>
              <a:rPr lang="en-US" dirty="0"/>
            </a:b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Overnight, the patient continued to decline and eventually died from multiorgan failure due to untreated hemorrhagic shock.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E9BE7-62AD-FB4F-8F8F-F5833EA407A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6808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10–30% is a common starting goal, so I picked 30% to aim for meaningful but realistic improvement</a:t>
            </a:r>
          </a:p>
          <a:p>
            <a:endParaRPr lang="en-US" b="0" i="0" u="none" strike="noStrike" dirty="0">
              <a:solidFill>
                <a:srgbClr val="000000"/>
              </a:solidFill>
              <a:effectLst/>
              <a:latin typeface="-webkit-standard"/>
            </a:endParaRPr>
          </a:p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Any change can face pushback at first, but with support and practice, it becomes normal.</a:t>
            </a:r>
          </a:p>
          <a:p>
            <a:endParaRPr lang="en-US" b="0" i="0" u="none" strike="noStrike" dirty="0">
              <a:solidFill>
                <a:srgbClr val="000000"/>
              </a:solidFill>
              <a:effectLst/>
              <a:latin typeface="-webkit-standard"/>
            </a:endParaRPr>
          </a:p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It makes sure concerns don’t stop with one person — the issue keeps moving up until the patient gets help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E9BE7-62AD-FB4F-8F8F-F5833EA407A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275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There are two major lessons from this case.</a:t>
            </a:r>
            <a:br>
              <a:rPr lang="en-US" dirty="0"/>
            </a:b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First, early recognition of shock is critical. When symptoms worsen, escalation must happen immediately.</a:t>
            </a:r>
            <a:br>
              <a:rPr lang="en-US" dirty="0"/>
            </a:b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Second, clear nurse-provider communication is essential. Nurses should feel confident speaking up, and concerns should never be ignored. Tools like SBAR can help communicate urgency and protect patients.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E9BE7-62AD-FB4F-8F8F-F5833EA407A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873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This led me to develop a quality improvement project focused on improving early recognition and escalation of postoperative bleeding in the PACU.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E9BE7-62AD-FB4F-8F8F-F5833EA407A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432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My SMART aim is to increase timely recognition and escalation of postoperative bleeding by 30% within 3 months by using SBAR.</a:t>
            </a:r>
            <a:br>
              <a:rPr lang="en-US" dirty="0"/>
            </a:b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My process aim is to increase RN use of SBAR when calling providers about concerning vital signs.</a:t>
            </a:r>
            <a:br>
              <a:rPr lang="en-US" dirty="0"/>
            </a:b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My outcome aim is to decrease delays in provider response when abnormal vitals or symptoms are reported.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E9BE7-62AD-FB4F-8F8F-F5833EA407A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130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To know whether improvement is happening, I will measure three things:</a:t>
            </a:r>
          </a:p>
          <a:p>
            <a:pPr algn="l"/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For the 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outcome measure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, I’ll track provider response time.</a:t>
            </a:r>
            <a:br>
              <a:rPr lang="en-US" b="0" i="0" u="none" strike="noStrike" dirty="0">
                <a:solidFill>
                  <a:srgbClr val="000000"/>
                </a:solidFill>
                <a:effectLst/>
              </a:rPr>
            </a:b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The numerator is the number of calls where the provider responded within 15 minutes, and the denominator is all RN calls about concerning vital signs.</a:t>
            </a:r>
          </a:p>
          <a:p>
            <a:pPr algn="l"/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For the 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process measure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, I’ll track how often SBAR is actually used.</a:t>
            </a:r>
            <a:br>
              <a:rPr lang="en-US" b="0" i="0" u="none" strike="noStrike" dirty="0">
                <a:solidFill>
                  <a:srgbClr val="000000"/>
                </a:solidFill>
                <a:effectLst/>
              </a:rPr>
            </a:b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The numerator is RN calls using SBAR, and the denominator is total RN calls about abnormal findings.</a:t>
            </a:r>
          </a:p>
          <a:p>
            <a:pPr algn="l"/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For the 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balancing measure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, I’ll track unnecessary escalations to make sure we’re not over-calling providers.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E9BE7-62AD-FB4F-8F8F-F5833EA407A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456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To reach the aim, several changes will be made.</a:t>
            </a:r>
            <a:br>
              <a:rPr lang="en-US" dirty="0"/>
            </a:b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First, require SBAR for all escalation calls.</a:t>
            </a:r>
            <a:br>
              <a:rPr lang="en-US" dirty="0"/>
            </a:b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Second, use an early-warning checklist to identify signs of bleeding and shock.</a:t>
            </a:r>
            <a:br>
              <a:rPr lang="en-US" dirty="0"/>
            </a:b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Third, create a simple escalation pathway so concerns can move from the RN to the charge nurse, provider, and rapid response if needed.</a:t>
            </a:r>
            <a:br>
              <a:rPr lang="en-US" dirty="0"/>
            </a:b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Fourth, provide brief education on shock signs and when to escalate.</a:t>
            </a:r>
            <a:br>
              <a:rPr lang="en-US" dirty="0"/>
            </a:b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And finally, use QI tools like Root Cause Analysis and a PDSA cycle to test and refine the process.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E9BE7-62AD-FB4F-8F8F-F5833EA407A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60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These changes are realistic because SBAR and early-warning checklists are tools nurses already use.</a:t>
            </a:r>
            <a:br>
              <a:rPr lang="en-US" dirty="0"/>
            </a:b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We have the resources — PACU nurses, charge nurses, and leadership.</a:t>
            </a:r>
            <a:br>
              <a:rPr lang="en-US" dirty="0"/>
            </a:b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This project is low cost and requires only short training and reminders.</a:t>
            </a:r>
            <a:br>
              <a:rPr lang="en-US" dirty="0"/>
            </a:b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Education and pilot testing can happen within 2–4 weeks, and improvement can be measured over 3 months.</a:t>
            </a:r>
            <a:br>
              <a:rPr lang="en-US" dirty="0"/>
            </a:b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Leadership support makes this change achievable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E9BE7-62AD-FB4F-8F8F-F5833EA407A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418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PDSA is good to use because it lets us try the intervention, evaluate it, adjust, and repeat until we get the best results</a:t>
            </a:r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pPr algn="l"/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pPr algn="l"/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To test the change, I would use a PDSA cycle.</a:t>
            </a:r>
          </a:p>
          <a:p>
            <a:pPr algn="l"/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Plan: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 Pilot SBAR and the escalation pathway in the PACU.</a:t>
            </a:r>
            <a:br>
              <a:rPr lang="en-US" b="0" i="0" u="none" strike="noStrike" dirty="0">
                <a:solidFill>
                  <a:srgbClr val="000000"/>
                </a:solidFill>
                <a:effectLst/>
              </a:rPr>
            </a:b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Do: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 Educate nurses and start documenting SBAR use.</a:t>
            </a:r>
            <a:br>
              <a:rPr lang="en-US" b="0" i="0" u="none" strike="noStrike" dirty="0">
                <a:solidFill>
                  <a:srgbClr val="000000"/>
                </a:solidFill>
                <a:effectLst/>
              </a:rPr>
            </a:b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Study: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 Review response times, escalation frequency, and SBAR documentation.</a:t>
            </a:r>
            <a:br>
              <a:rPr lang="en-US" b="0" i="0" u="none" strike="noStrike" dirty="0">
                <a:solidFill>
                  <a:srgbClr val="000000"/>
                </a:solidFill>
                <a:effectLst/>
              </a:rPr>
            </a:b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Act: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 Adjust the pathway or education based on feedback, and then expand it to other units if successful.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E9BE7-62AD-FB4F-8F8F-F5833EA407A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12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Overall, this project aims to prevent failure-to-rescue by improving communication and early recognition.</a:t>
            </a:r>
            <a:br>
              <a:rPr lang="en-US" dirty="0"/>
            </a:b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Expected outcomes include increased SBAR use, faster provider response, and earlier detection of postoperative bleeding.</a:t>
            </a:r>
            <a:br>
              <a:rPr lang="en-US" dirty="0"/>
            </a:b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The goal will be achieved if SBAR use increases by 30% and response times improve.</a:t>
            </a:r>
            <a:br>
              <a:rPr lang="en-US" dirty="0"/>
            </a:b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These improvements can be sustained through ongoing reminders, brief refreshers, and leadership support.</a:t>
            </a:r>
            <a:br>
              <a:rPr lang="en-US" dirty="0"/>
            </a:b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The process can also be shared with other surgical units and eventually hospital-wide.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E9BE7-62AD-FB4F-8F8F-F5833EA407A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332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Wednesday, April 15,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828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Wednesday, April 15,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616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Wednesday, April 15,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664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Wednesday, April 15,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219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Wednesday, April 15,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214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Wednesday, April 15, 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64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Wednesday, April 15, 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302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Wednesday, April 15, 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175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Wednesday, April 15, 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235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Wednesday, April 15, 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839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Wednesday, April 15, 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831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Wednesday, April 15, 2026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059537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4D896123-1B32-4CB1-B2ED-E34BBC26B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E79E7C-2A2A-21DF-3998-0E89656C11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30" b="12748"/>
          <a:stretch>
            <a:fillRect/>
          </a:stretch>
        </p:blipFill>
        <p:spPr>
          <a:xfrm>
            <a:off x="20" y="-1"/>
            <a:ext cx="12191980" cy="6857571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019FDB4D-987D-4C87-A179-9D4616AB2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9931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8C51B4-729A-5EFD-57BA-538DFB708C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9532" y="2880403"/>
            <a:ext cx="9593899" cy="916261"/>
          </a:xfrm>
        </p:spPr>
        <p:txBody>
          <a:bodyPr anchor="b"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Hemorrhagic Shock after elective spine surgery: Quality Improvement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1B39DE-84A5-6A5F-CCDC-4A33D857C357}"/>
              </a:ext>
            </a:extLst>
          </p:cNvPr>
          <p:cNvSpPr txBox="1"/>
          <p:nvPr/>
        </p:nvSpPr>
        <p:spPr>
          <a:xfrm>
            <a:off x="312821" y="288758"/>
            <a:ext cx="41027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Mariana Garcia</a:t>
            </a:r>
          </a:p>
          <a:p>
            <a:r>
              <a:rPr lang="en-US" sz="1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NURS 304</a:t>
            </a:r>
          </a:p>
          <a:p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Heritage University Nursing Department</a:t>
            </a:r>
            <a:endParaRPr lang="en-US" sz="18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November 25, 2025</a:t>
            </a:r>
          </a:p>
          <a:p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Khin Aungthein</a:t>
            </a:r>
            <a:endParaRPr lang="en-US" sz="18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287E5E-515C-4E5B-8688-8FDF5B9AB6BD}"/>
              </a:ext>
            </a:extLst>
          </p:cNvPr>
          <p:cNvSpPr txBox="1"/>
          <p:nvPr/>
        </p:nvSpPr>
        <p:spPr>
          <a:xfrm>
            <a:off x="2153653" y="4226082"/>
            <a:ext cx="867476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Vana, P.K., Vottero, B.A., &amp; Altmiller, G. (2023). </a:t>
            </a:r>
            <a:r>
              <a:rPr lang="en-US" sz="12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Quality and safety education for nurses: Core competencies for nursing leadership and 	care management</a:t>
            </a: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(3rd ed.). Springer Publishing Company. </a:t>
            </a:r>
            <a:endParaRPr lang="en-US" sz="1200" b="0" i="0" u="none" strike="noStrike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200" b="0" i="0" u="none" strike="noStrike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Zakaluzny, S. (2024). </a:t>
            </a:r>
            <a:r>
              <a:rPr lang="en-US" sz="1200" b="0" i="1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Hemorrhagic Shock after Elective Spine Surgery: Failure to Rescue after Limited Response to Nursing 	Concerns.</a:t>
            </a:r>
            <a:r>
              <a:rPr lang="en-US" sz="12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Hemorrhagic shock after elective spine surgery: Failure to rescue after limited response to nursing 	concerns. https://psnet.ahrq.gov/web-mm/hemorrhagic-shock-after-elective-spine-surgery-failure-rescue-after-	limited-response-nursing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36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3AE8C3-8F65-40F4-BABE-E70F38301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409317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>
                  <a:alpha val="78000"/>
                </a:schemeClr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FC4764-B8D5-4F87-95DB-3125B2D12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59728" y="59346"/>
            <a:ext cx="4156527" cy="4037836"/>
          </a:xfrm>
          <a:prstGeom prst="rect">
            <a:avLst/>
          </a:prstGeom>
          <a:gradFill>
            <a:gsLst>
              <a:gs pos="0">
                <a:schemeClr val="accent5">
                  <a:alpha val="47000"/>
                </a:schemeClr>
              </a:gs>
              <a:gs pos="100000">
                <a:schemeClr val="accent4">
                  <a:alpha val="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4C1654F-94F5-497E-8ECF-F2A7E84D6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68313" y="3587284"/>
            <a:ext cx="2501977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70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65254" y="969296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58000">
                <a:schemeClr val="bg1">
                  <a:alpha val="0"/>
                </a:schemeClr>
              </a:gs>
              <a:gs pos="100000">
                <a:schemeClr val="accent6">
                  <a:alpha val="35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9E5D74-D338-7A5A-E80A-AB54ADF35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18" y="586855"/>
            <a:ext cx="3258570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85299-D2FB-5AF7-F922-4851EDC3A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782" y="295423"/>
            <a:ext cx="3573193" cy="6246054"/>
          </a:xfrm>
        </p:spPr>
        <p:txBody>
          <a:bodyPr anchor="ctr"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endParaRPr lang="en-US" sz="1600" b="0" i="0" u="none" strike="noStrike" dirty="0">
              <a:effectLst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Outcomes: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use of SBAR during RN–provider calls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Faster provider response to abnormal vital signs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Improved early recognition of postoperative bleeding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 Achievement: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SMART aim met if SBAR use increases by 30% and response times improve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Sustainability: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sustained with ongoing SBAR reminders, quick refreshers, and leadership support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Early-warning checklist can remain part of routine PACU workflow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Spreadability: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Improvements can be shared with other surgical units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Escalation pathway and SBAR training can be used hospital-wide</a:t>
            </a:r>
          </a:p>
          <a:p>
            <a:pPr>
              <a:lnSpc>
                <a:spcPct val="110000"/>
              </a:lnSpc>
            </a:pPr>
            <a:endParaRPr lang="en-US" sz="1100" dirty="0"/>
          </a:p>
        </p:txBody>
      </p:sp>
      <p:pic>
        <p:nvPicPr>
          <p:cNvPr id="5" name="Picture 4" descr="Digital financial graph">
            <a:extLst>
              <a:ext uri="{FF2B5EF4-FFF2-40B4-BE49-F238E27FC236}">
                <a16:creationId xmlns:a16="http://schemas.microsoft.com/office/drawing/2014/main" id="{33CC89C1-9AEE-5197-A3D7-E6B704668F3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0901" r="25614"/>
          <a:stretch>
            <a:fillRect/>
          </a:stretch>
        </p:blipFill>
        <p:spPr>
          <a:xfrm>
            <a:off x="8109502" y="10"/>
            <a:ext cx="408249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800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4D896123-1B32-4CB1-B2ED-E34BBC26B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ue and purple triangle pattern&#10;&#10;Description automatically generated">
            <a:extLst>
              <a:ext uri="{FF2B5EF4-FFF2-40B4-BE49-F238E27FC236}">
                <a16:creationId xmlns:a16="http://schemas.microsoft.com/office/drawing/2014/main" id="{AC9C622E-0ACE-D39F-7A1E-99D8F06704A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030" b="12748"/>
          <a:stretch>
            <a:fillRect/>
          </a:stretch>
        </p:blipFill>
        <p:spPr>
          <a:xfrm>
            <a:off x="20" y="-1"/>
            <a:ext cx="12191980" cy="6857571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019FDB4D-987D-4C87-A179-9D4616AB2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9931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175D98-0BBE-6674-3816-0C4130695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534" y="504966"/>
            <a:ext cx="8952932" cy="3043213"/>
          </a:xfrm>
        </p:spPr>
        <p:txBody>
          <a:bodyPr vert="horz" lIns="0" tIns="0" rIns="0" bIns="0" rtlCol="0" anchor="b">
            <a:normAutofit/>
          </a:bodyPr>
          <a:lstStyle/>
          <a:p>
            <a:pPr algn="ctr"/>
            <a:r>
              <a:rPr lang="en-US" sz="4000" spc="750" dirty="0">
                <a:solidFill>
                  <a:schemeClr val="bg1"/>
                </a:solidFill>
              </a:rPr>
              <a:t>Thank you!</a:t>
            </a:r>
            <a:endParaRPr lang="en-US" sz="4000" spc="75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12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1">
            <a:extLst>
              <a:ext uri="{FF2B5EF4-FFF2-40B4-BE49-F238E27FC236}">
                <a16:creationId xmlns:a16="http://schemas.microsoft.com/office/drawing/2014/main" id="{1EFD5358-E7E1-48E4-8AAF-72C5A5486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BD2AAE-D3FE-9929-1C2F-62180BE38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211" y="332901"/>
            <a:ext cx="5690937" cy="1568824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 of Case Study</a:t>
            </a:r>
          </a:p>
        </p:txBody>
      </p:sp>
      <p:sp>
        <p:nvSpPr>
          <p:cNvPr id="39" name="Content Placeholder 28">
            <a:extLst>
              <a:ext uri="{FF2B5EF4-FFF2-40B4-BE49-F238E27FC236}">
                <a16:creationId xmlns:a16="http://schemas.microsoft.com/office/drawing/2014/main" id="{376BB4DB-B75A-D999-E2B9-1852052A8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211" y="2305633"/>
            <a:ext cx="6293695" cy="3691259"/>
          </a:xfrm>
        </p:spPr>
        <p:txBody>
          <a:bodyPr>
            <a:norm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67-year-old male underwent ALIF spine surgery 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Intraoperative bleeding difficult to control at bone graft site 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PACU: hypotension, diaphoresis, pallor, back/pelvic pain, “impending doom”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Nurse notified surgeon three times; concerns were not acknowledged 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fluids were ordered (No blood transfusion or rapid response) 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Result: Multiorgan failure from hypovolemic shock  </a:t>
            </a:r>
          </a:p>
        </p:txBody>
      </p:sp>
      <p:pic>
        <p:nvPicPr>
          <p:cNvPr id="4" name="Content Placeholder 3" descr="A close-up of a human spine&#10;&#10;Description automatically generated">
            <a:extLst>
              <a:ext uri="{FF2B5EF4-FFF2-40B4-BE49-F238E27FC236}">
                <a16:creationId xmlns:a16="http://schemas.microsoft.com/office/drawing/2014/main" id="{C6E2F125-633F-694C-C645-424B970BDF2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115" r="5280" b="-1"/>
          <a:stretch>
            <a:fillRect/>
          </a:stretch>
        </p:blipFill>
        <p:spPr>
          <a:xfrm>
            <a:off x="8115299" y="-426"/>
            <a:ext cx="4076695" cy="3161047"/>
          </a:xfrm>
          <a:prstGeom prst="rect">
            <a:avLst/>
          </a:prstGeom>
        </p:spPr>
      </p:pic>
      <p:pic>
        <p:nvPicPr>
          <p:cNvPr id="5" name="Content Placeholder 4" descr="A person touching a spine&#10;&#10;Description automatically generated with medium confidence">
            <a:extLst>
              <a:ext uri="{FF2B5EF4-FFF2-40B4-BE49-F238E27FC236}">
                <a16:creationId xmlns:a16="http://schemas.microsoft.com/office/drawing/2014/main" id="{6F619784-3052-3B57-1ADC-3866627BB17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303"/>
          <a:stretch>
            <a:fillRect/>
          </a:stretch>
        </p:blipFill>
        <p:spPr>
          <a:xfrm>
            <a:off x="8115299" y="3161715"/>
            <a:ext cx="4076695" cy="3239084"/>
          </a:xfrm>
          <a:prstGeom prst="rect">
            <a:avLst/>
          </a:prstGeom>
        </p:spPr>
      </p:pic>
      <p:sp>
        <p:nvSpPr>
          <p:cNvPr id="40" name="Rectangle 33">
            <a:extLst>
              <a:ext uri="{FF2B5EF4-FFF2-40B4-BE49-F238E27FC236}">
                <a16:creationId xmlns:a16="http://schemas.microsoft.com/office/drawing/2014/main" id="{3EFEF205-91EC-45C0-B129-C4B7B770C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6400800"/>
            <a:ext cx="12191999" cy="45719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6">
                  <a:lumMod val="75000"/>
                  <a:alpha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35">
            <a:extLst>
              <a:ext uri="{FF2B5EF4-FFF2-40B4-BE49-F238E27FC236}">
                <a16:creationId xmlns:a16="http://schemas.microsoft.com/office/drawing/2014/main" id="{EDA2FAE8-3610-4EDB-85F1-C20BCF890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0799"/>
            <a:ext cx="4076696" cy="4572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99000">
                <a:schemeClr val="accent2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63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2D706B-9E23-FA3C-48F8-252B09D23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535" y="-9818"/>
            <a:ext cx="6693007" cy="2140145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Takeaways for quality improvement (QI)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4A89C-9EAD-72A4-EFAA-765C4A5A5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213" y="2389238"/>
            <a:ext cx="6518787" cy="3554361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Early recognition of shock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Watch for early signs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Worsening symptoms require immediate escalation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Acting early can prevent shock from worsening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Clear Nurse-Provider communication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Nurses must feel confident speaking up when a patient declines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Repeated concerns must lead to action, not dismissal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Using tools like SBAR can improve quality and urgency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200" dirty="0"/>
          </a:p>
          <a:p>
            <a:pPr marL="0" indent="0">
              <a:lnSpc>
                <a:spcPct val="110000"/>
              </a:lnSpc>
              <a:buNone/>
            </a:pPr>
            <a:endParaRPr lang="en-US" sz="1200" dirty="0"/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endParaRPr lang="en-US" sz="1200" dirty="0"/>
          </a:p>
        </p:txBody>
      </p:sp>
      <p:pic>
        <p:nvPicPr>
          <p:cNvPr id="4" name="Picture 3" descr="A person holding a pencil and a large piece of paper&#10;&#10;Description automatically generated">
            <a:extLst>
              <a:ext uri="{FF2B5EF4-FFF2-40B4-BE49-F238E27FC236}">
                <a16:creationId xmlns:a16="http://schemas.microsoft.com/office/drawing/2014/main" id="{05DA31D0-1422-B880-F3A9-7970832B06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616" r="13885" b="1"/>
          <a:stretch>
            <a:fillRect/>
          </a:stretch>
        </p:blipFill>
        <p:spPr>
          <a:xfrm>
            <a:off x="7240018" y="894066"/>
            <a:ext cx="4443447" cy="4443447"/>
          </a:xfrm>
          <a:custGeom>
            <a:avLst/>
            <a:gdLst/>
            <a:ahLst/>
            <a:cxnLst/>
            <a:rect l="l" t="t" r="r" b="b"/>
            <a:pathLst>
              <a:path w="4694238" h="4694238">
                <a:moveTo>
                  <a:pt x="2347119" y="0"/>
                </a:moveTo>
                <a:cubicBezTo>
                  <a:pt x="3643397" y="0"/>
                  <a:pt x="4694238" y="1050841"/>
                  <a:pt x="4694238" y="2347119"/>
                </a:cubicBezTo>
                <a:cubicBezTo>
                  <a:pt x="4694238" y="3643397"/>
                  <a:pt x="3643397" y="4694238"/>
                  <a:pt x="2347119" y="4694238"/>
                </a:cubicBezTo>
                <a:cubicBezTo>
                  <a:pt x="1050841" y="4694238"/>
                  <a:pt x="0" y="3643397"/>
                  <a:pt x="0" y="2347119"/>
                </a:cubicBezTo>
                <a:cubicBezTo>
                  <a:pt x="0" y="1050841"/>
                  <a:pt x="1050841" y="0"/>
                  <a:pt x="2347119" y="0"/>
                </a:cubicBezTo>
                <a:close/>
              </a:path>
            </a:pathLst>
          </a:cu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70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51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8FAF097-5073-4347-985F-3B9C1042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03A8F2-37D8-E9AE-F22D-95B52ABF3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474031"/>
            <a:ext cx="9448801" cy="1003895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Quality Improvement Project 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45029C0-7C9E-4B38-AF9F-4F41075F64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8741"/>
            <a:ext cx="12192000" cy="449256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2416BE-CA7D-4941-954A-840BCE5B84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8316"/>
            <a:ext cx="8153398" cy="449684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8000"/>
                </a:schemeClr>
              </a:gs>
              <a:gs pos="99000">
                <a:schemeClr val="accent2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968BC56-9E17-29A1-90B7-88C5F3E537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2160564"/>
              </p:ext>
            </p:extLst>
          </p:nvPr>
        </p:nvGraphicFramePr>
        <p:xfrm>
          <a:off x="1371600" y="1913860"/>
          <a:ext cx="9448800" cy="3902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80651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0E9C61-F26D-62AE-E26C-43F5352EB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40" y="-441161"/>
            <a:ext cx="5268036" cy="2140145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Aims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ECE9E-F952-DD31-8C78-7448CB7AF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040" y="2418736"/>
            <a:ext cx="6152939" cy="3262311"/>
          </a:xfrm>
        </p:spPr>
        <p:txBody>
          <a:bodyPr anchor="t">
            <a:norm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SMART: Increase timely recognition and escalation of postoperative bleeding in the PACU by 30% within 3 months through use of SBAR 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Process: Increase RN use of SBAR during calls to providers about concerning vital signs 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Outcome: Decrease delays in provider response when abnormal vitals or symptoms are reported. </a:t>
            </a:r>
          </a:p>
        </p:txBody>
      </p:sp>
      <p:pic>
        <p:nvPicPr>
          <p:cNvPr id="4" name="Picture 3" descr="A hand holding a magnifying glass with a glowing target&#10;&#10;Description automatically generated">
            <a:extLst>
              <a:ext uri="{FF2B5EF4-FFF2-40B4-BE49-F238E27FC236}">
                <a16:creationId xmlns:a16="http://schemas.microsoft.com/office/drawing/2014/main" id="{225077F6-68BB-6912-5411-EA0D94F41C3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471" r="30280" b="2"/>
          <a:stretch>
            <a:fillRect/>
          </a:stretch>
        </p:blipFill>
        <p:spPr>
          <a:xfrm>
            <a:off x="7047513" y="975645"/>
            <a:ext cx="4443447" cy="4443447"/>
          </a:xfrm>
          <a:custGeom>
            <a:avLst/>
            <a:gdLst/>
            <a:ahLst/>
            <a:cxnLst/>
            <a:rect l="l" t="t" r="r" b="b"/>
            <a:pathLst>
              <a:path w="4694238" h="4694238">
                <a:moveTo>
                  <a:pt x="2347119" y="0"/>
                </a:moveTo>
                <a:cubicBezTo>
                  <a:pt x="3643397" y="0"/>
                  <a:pt x="4694238" y="1050841"/>
                  <a:pt x="4694238" y="2347119"/>
                </a:cubicBezTo>
                <a:cubicBezTo>
                  <a:pt x="4694238" y="3643397"/>
                  <a:pt x="3643397" y="4694238"/>
                  <a:pt x="2347119" y="4694238"/>
                </a:cubicBezTo>
                <a:cubicBezTo>
                  <a:pt x="1050841" y="4694238"/>
                  <a:pt x="0" y="3643397"/>
                  <a:pt x="0" y="2347119"/>
                </a:cubicBezTo>
                <a:cubicBezTo>
                  <a:pt x="0" y="1050841"/>
                  <a:pt x="1050841" y="0"/>
                  <a:pt x="2347119" y="0"/>
                </a:cubicBezTo>
                <a:close/>
              </a:path>
            </a:pathLst>
          </a:cu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70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587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194D76-95CA-E6B7-43E8-0CC79FD41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672" y="-94427"/>
            <a:ext cx="5268036" cy="1070072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B7474-824E-FA61-396A-1385DB926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72" y="1292798"/>
            <a:ext cx="7374193" cy="4790847"/>
          </a:xfrm>
        </p:spPr>
        <p:txBody>
          <a:bodyPr anchor="t">
            <a:normAutofit fontScale="47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3300" b="1" i="0" u="sng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Outcome Measure</a:t>
            </a:r>
            <a:endParaRPr lang="en-US" sz="3300" b="0" i="0" u="sng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3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Provider response time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3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Calls with provider response ≤ 15 min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3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All RN calls for concerning vitals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300" b="1" i="0" u="sng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Process Measure</a:t>
            </a:r>
            <a:endParaRPr lang="en-US" sz="3300" b="0" i="0" u="sng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3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RN use of SBAR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3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RN to provider calls using SBAR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3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Total RN to provider calls about abnormal findings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300" b="1" i="0" u="sng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Balancing Measure</a:t>
            </a:r>
            <a:endParaRPr lang="en-US" sz="3300" b="0" i="0" u="sng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3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Unnecessary escalations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3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Escalations not clinically needed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3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All escalations made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3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Why these measures?</a:t>
            </a:r>
            <a:endParaRPr lang="en-US" sz="33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3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They directly address the case problem: delayed recognition + poor communication → failure-to-rescue.</a:t>
            </a:r>
          </a:p>
          <a:p>
            <a:pPr>
              <a:lnSpc>
                <a:spcPct val="110000"/>
              </a:lnSpc>
            </a:pPr>
            <a:endParaRPr lang="en-US" sz="500" dirty="0"/>
          </a:p>
        </p:txBody>
      </p:sp>
      <p:pic>
        <p:nvPicPr>
          <p:cNvPr id="4" name="Picture 3" descr="A person looking at a diagram&#10;&#10;Description automatically generated">
            <a:extLst>
              <a:ext uri="{FF2B5EF4-FFF2-40B4-BE49-F238E27FC236}">
                <a16:creationId xmlns:a16="http://schemas.microsoft.com/office/drawing/2014/main" id="{DF5CAB1D-23AB-6453-499C-45A4ABD40AE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646" r="19605" b="2"/>
          <a:stretch>
            <a:fillRect/>
          </a:stretch>
        </p:blipFill>
        <p:spPr>
          <a:xfrm>
            <a:off x="7047513" y="975645"/>
            <a:ext cx="4443447" cy="4443447"/>
          </a:xfrm>
          <a:custGeom>
            <a:avLst/>
            <a:gdLst/>
            <a:ahLst/>
            <a:cxnLst/>
            <a:rect l="l" t="t" r="r" b="b"/>
            <a:pathLst>
              <a:path w="4694238" h="4694238">
                <a:moveTo>
                  <a:pt x="2347119" y="0"/>
                </a:moveTo>
                <a:cubicBezTo>
                  <a:pt x="3643397" y="0"/>
                  <a:pt x="4694238" y="1050841"/>
                  <a:pt x="4694238" y="2347119"/>
                </a:cubicBezTo>
                <a:cubicBezTo>
                  <a:pt x="4694238" y="3643397"/>
                  <a:pt x="3643397" y="4694238"/>
                  <a:pt x="2347119" y="4694238"/>
                </a:cubicBezTo>
                <a:cubicBezTo>
                  <a:pt x="1050841" y="4694238"/>
                  <a:pt x="0" y="3643397"/>
                  <a:pt x="0" y="2347119"/>
                </a:cubicBezTo>
                <a:cubicBezTo>
                  <a:pt x="0" y="1050841"/>
                  <a:pt x="1050841" y="0"/>
                  <a:pt x="2347119" y="0"/>
                </a:cubicBezTo>
                <a:close/>
              </a:path>
            </a:pathLst>
          </a:cu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70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89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3AC843-505C-0076-60F7-FCC705EAC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602" y="180474"/>
            <a:ext cx="5268036" cy="970900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40D19-B9F2-8907-6D8C-6B2C3CCBF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745" y="1642228"/>
            <a:ext cx="6709768" cy="4267717"/>
          </a:xfrm>
        </p:spPr>
        <p:txBody>
          <a:bodyPr anchor="t"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8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Use SBAR for All Escalation Calls (</a:t>
            </a:r>
            <a:r>
              <a:rPr lang="en-US" sz="18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Standardizes communication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h</a:t>
            </a:r>
            <a:r>
              <a:rPr lang="en-US" sz="18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elps nurses clearly state the concern and what action is needed)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8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Use an Early Warning Sign Checklist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8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- Includes red flags for shock: low BP, clammy skin, weak pulse, worsening pain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8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- Guides nurses on when to escalate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8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Create a Simple Nurse Escalation Pathway (</a:t>
            </a:r>
            <a:r>
              <a:rPr lang="en-US" sz="18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Ensures concerns are not ignored)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8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Provide Quick Staff Education (</a:t>
            </a:r>
            <a:r>
              <a:rPr lang="en-US" sz="18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Teach signs of hemorrhagic shock &amp; Teach when and how to use SBAR)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8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Use QI Tools to Support Change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8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- Root Cause Analysis (RCA): Understand why communication failed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8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- PDSA Cycle: </a:t>
            </a:r>
            <a:r>
              <a:rPr lang="en-US" sz="18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Test and refine the new escalation process</a:t>
            </a:r>
          </a:p>
          <a:p>
            <a:pPr>
              <a:lnSpc>
                <a:spcPct val="110000"/>
              </a:lnSpc>
            </a:pPr>
            <a:endParaRPr lang="en-US" sz="900" dirty="0"/>
          </a:p>
        </p:txBody>
      </p:sp>
      <p:pic>
        <p:nvPicPr>
          <p:cNvPr id="5" name="Picture 4" descr="Top view of emergency medical kit on a dark wood">
            <a:extLst>
              <a:ext uri="{FF2B5EF4-FFF2-40B4-BE49-F238E27FC236}">
                <a16:creationId xmlns:a16="http://schemas.microsoft.com/office/drawing/2014/main" id="{8BF85225-164A-4D3C-21CC-A9C6AE764B2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250" r="-1" b="-1"/>
          <a:stretch>
            <a:fillRect/>
          </a:stretch>
        </p:blipFill>
        <p:spPr>
          <a:xfrm>
            <a:off x="7047513" y="975645"/>
            <a:ext cx="4443447" cy="4443447"/>
          </a:xfrm>
          <a:custGeom>
            <a:avLst/>
            <a:gdLst/>
            <a:ahLst/>
            <a:cxnLst/>
            <a:rect l="l" t="t" r="r" b="b"/>
            <a:pathLst>
              <a:path w="4694238" h="4694238">
                <a:moveTo>
                  <a:pt x="2347119" y="0"/>
                </a:moveTo>
                <a:cubicBezTo>
                  <a:pt x="3643397" y="0"/>
                  <a:pt x="4694238" y="1050841"/>
                  <a:pt x="4694238" y="2347119"/>
                </a:cubicBezTo>
                <a:cubicBezTo>
                  <a:pt x="4694238" y="3643397"/>
                  <a:pt x="3643397" y="4694238"/>
                  <a:pt x="2347119" y="4694238"/>
                </a:cubicBezTo>
                <a:cubicBezTo>
                  <a:pt x="1050841" y="4694238"/>
                  <a:pt x="0" y="3643397"/>
                  <a:pt x="0" y="2347119"/>
                </a:cubicBezTo>
                <a:cubicBezTo>
                  <a:pt x="0" y="1050841"/>
                  <a:pt x="1050841" y="0"/>
                  <a:pt x="2347119" y="0"/>
                </a:cubicBezTo>
                <a:close/>
              </a:path>
            </a:pathLst>
          </a:cu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70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058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E0D03-0DD0-55E5-C88C-F2E5A30EE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Achievability</a:t>
            </a:r>
            <a:br>
              <a:rPr lang="en-US" i="0" u="none" strike="noStrike" dirty="0">
                <a:solidFill>
                  <a:srgbClr val="000000"/>
                </a:solidFill>
                <a:effectLst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A11E0-6FFA-4DF1-E6ED-510783DE5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11" y="1883664"/>
            <a:ext cx="10999269" cy="3959352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Changes are realistic</a:t>
            </a:r>
            <a:r>
              <a:rPr lang="en-US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SBAR and early-warning checklists are simple tools nurses already know how to use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Resources available: </a:t>
            </a:r>
            <a:r>
              <a:rPr lang="en-US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Charge nurses, PACU staff, and leadership can support the new escalation pathway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Low cost: </a:t>
            </a:r>
            <a:r>
              <a:rPr lang="en-US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Only brief teaching and reminders are needed. No new equipment required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Clear timeline: </a:t>
            </a:r>
            <a:r>
              <a:rPr lang="en-US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Education + pilot testing can happen within 2–4 weeks, with improvement measured over 3 months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Supportive environment: </a:t>
            </a:r>
            <a:r>
              <a:rPr lang="en-US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Leadership wants to prevent failure-to-rescue.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882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040BF4A1-714C-419E-A19F-578DE93BE0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2F91A9BD-D57F-4941-931F-40597AB3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409317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2">
            <a:extLst>
              <a:ext uri="{FF2B5EF4-FFF2-40B4-BE49-F238E27FC236}">
                <a16:creationId xmlns:a16="http://schemas.microsoft.com/office/drawing/2014/main" id="{C54DB264-9467-4730-B9E9-C9A97DD66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90128" y="3609527"/>
            <a:ext cx="2458347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14">
            <a:extLst>
              <a:ext uri="{FF2B5EF4-FFF2-40B4-BE49-F238E27FC236}">
                <a16:creationId xmlns:a16="http://schemas.microsoft.com/office/drawing/2014/main" id="{BB097F88-2120-47B4-B891-5B28F66BB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64227" y="1757079"/>
            <a:ext cx="3900088" cy="4178958"/>
          </a:xfrm>
          <a:custGeom>
            <a:avLst/>
            <a:gdLst>
              <a:gd name="connsiteX0" fmla="*/ 2431956 w 3900088"/>
              <a:gd name="connsiteY0" fmla="*/ 93939 h 4178958"/>
              <a:gd name="connsiteX1" fmla="*/ 3900088 w 3900088"/>
              <a:gd name="connsiteY1" fmla="*/ 2089479 h 4178958"/>
              <a:gd name="connsiteX2" fmla="*/ 1810609 w 3900088"/>
              <a:gd name="connsiteY2" fmla="*/ 4178958 h 4178958"/>
              <a:gd name="connsiteX3" fmla="*/ 77980 w 3900088"/>
              <a:gd name="connsiteY3" fmla="*/ 3257727 h 4178958"/>
              <a:gd name="connsiteX4" fmla="*/ 0 w 3900088"/>
              <a:gd name="connsiteY4" fmla="*/ 3129367 h 4178958"/>
              <a:gd name="connsiteX5" fmla="*/ 831517 w 3900088"/>
              <a:gd name="connsiteY5" fmla="*/ 244059 h 4178958"/>
              <a:gd name="connsiteX6" fmla="*/ 997290 w 3900088"/>
              <a:gd name="connsiteY6" fmla="*/ 164202 h 4178958"/>
              <a:gd name="connsiteX7" fmla="*/ 1810609 w 3900088"/>
              <a:gd name="connsiteY7" fmla="*/ 0 h 4178958"/>
              <a:gd name="connsiteX8" fmla="*/ 2431956 w 3900088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088" h="4178958">
                <a:moveTo>
                  <a:pt x="2431956" y="93939"/>
                </a:moveTo>
                <a:cubicBezTo>
                  <a:pt x="3282517" y="358491"/>
                  <a:pt x="3900088" y="1151865"/>
                  <a:pt x="3900088" y="2089479"/>
                </a:cubicBezTo>
                <a:cubicBezTo>
                  <a:pt x="3900088" y="3243466"/>
                  <a:pt x="2964596" y="4178958"/>
                  <a:pt x="1810609" y="4178958"/>
                </a:cubicBezTo>
                <a:cubicBezTo>
                  <a:pt x="1089367" y="4178958"/>
                  <a:pt x="453475" y="3813531"/>
                  <a:pt x="77980" y="3257727"/>
                </a:cubicBezTo>
                <a:lnTo>
                  <a:pt x="0" y="3129367"/>
                </a:lnTo>
                <a:lnTo>
                  <a:pt x="831517" y="244059"/>
                </a:lnTo>
                <a:lnTo>
                  <a:pt x="997290" y="164202"/>
                </a:lnTo>
                <a:cubicBezTo>
                  <a:pt x="1247271" y="58468"/>
                  <a:pt x="1522112" y="0"/>
                  <a:pt x="1810609" y="0"/>
                </a:cubicBezTo>
                <a:cubicBezTo>
                  <a:pt x="2026982" y="0"/>
                  <a:pt x="2235673" y="32888"/>
                  <a:pt x="2431956" y="93939"/>
                </a:cubicBezTo>
                <a:close/>
              </a:path>
            </a:pathLst>
          </a:custGeom>
          <a:gradFill>
            <a:gsLst>
              <a:gs pos="36000">
                <a:schemeClr val="accent6">
                  <a:lumMod val="60000"/>
                  <a:lumOff val="40000"/>
                  <a:alpha val="6000"/>
                </a:schemeClr>
              </a:gs>
              <a:gs pos="100000">
                <a:schemeClr val="accent6">
                  <a:alpha val="2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BF9338F5-05AB-4DC5-BD1C-1A9F26C38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50099" y="411154"/>
            <a:ext cx="4395601" cy="3581400"/>
          </a:xfrm>
          <a:prstGeom prst="rect">
            <a:avLst/>
          </a:prstGeom>
          <a:gradFill>
            <a:gsLst>
              <a:gs pos="0">
                <a:schemeClr val="accent5">
                  <a:alpha val="29000"/>
                </a:schemeClr>
              </a:gs>
              <a:gs pos="100000">
                <a:schemeClr val="accent4">
                  <a:alpha val="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BAF02D-C144-3203-062D-5128CF5D1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68280"/>
            <a:ext cx="3390645" cy="3363597"/>
          </a:xfrm>
        </p:spPr>
        <p:txBody>
          <a:bodyPr>
            <a:normAutofit/>
          </a:bodyPr>
          <a:lstStyle/>
          <a:p>
            <a:pPr algn="r"/>
            <a:r>
              <a:rPr lang="en-US" sz="27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Testing and Monitoring</a:t>
            </a:r>
          </a:p>
        </p:txBody>
      </p:sp>
      <p:graphicFrame>
        <p:nvGraphicFramePr>
          <p:cNvPr id="26" name="Content Placeholder 2">
            <a:extLst>
              <a:ext uri="{FF2B5EF4-FFF2-40B4-BE49-F238E27FC236}">
                <a16:creationId xmlns:a16="http://schemas.microsoft.com/office/drawing/2014/main" id="{5BD799DD-671D-5F53-B889-067BE2FA50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7229853"/>
              </p:ext>
            </p:extLst>
          </p:nvPr>
        </p:nvGraphicFramePr>
        <p:xfrm>
          <a:off x="4494654" y="457200"/>
          <a:ext cx="7240146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55759547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GradientRise">
      <a:dk1>
        <a:sysClr val="windowText" lastClr="000000"/>
      </a:dk1>
      <a:lt1>
        <a:srgbClr val="FFFFFF"/>
      </a:lt1>
      <a:dk2>
        <a:srgbClr val="3C0F3A"/>
      </a:dk2>
      <a:lt2>
        <a:srgbClr val="F1F2F2"/>
      </a:lt2>
      <a:accent1>
        <a:srgbClr val="A6025C"/>
      </a:accent1>
      <a:accent2>
        <a:srgbClr val="92248E"/>
      </a:accent2>
      <a:accent3>
        <a:srgbClr val="DE95C4"/>
      </a:accent3>
      <a:accent4>
        <a:srgbClr val="FE4A00"/>
      </a:accent4>
      <a:accent5>
        <a:srgbClr val="DA002F"/>
      </a:accent5>
      <a:accent6>
        <a:srgbClr val="FF907A"/>
      </a:accent6>
      <a:hlink>
        <a:srgbClr val="CA71E4"/>
      </a:hlink>
      <a:folHlink>
        <a:srgbClr val="E45E49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4656</TotalTime>
  <Words>1695</Words>
  <Application>Microsoft Macintosh PowerPoint</Application>
  <PresentationFormat>Widescreen</PresentationFormat>
  <Paragraphs>125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-webkit-standard</vt:lpstr>
      <vt:lpstr>Arial</vt:lpstr>
      <vt:lpstr>Avenir Next LT Pro</vt:lpstr>
      <vt:lpstr>Calibri</vt:lpstr>
      <vt:lpstr>Times New Roman</vt:lpstr>
      <vt:lpstr>GradientRiseVTI</vt:lpstr>
      <vt:lpstr>Hemorrhagic Shock after elective spine surgery: Quality Improvement</vt:lpstr>
      <vt:lpstr>Summary of Case Study</vt:lpstr>
      <vt:lpstr>Takeaways for quality improvement (QI)</vt:lpstr>
      <vt:lpstr>Quality Improvement Project </vt:lpstr>
      <vt:lpstr>Aims </vt:lpstr>
      <vt:lpstr>Measures</vt:lpstr>
      <vt:lpstr>Changes</vt:lpstr>
      <vt:lpstr>Achievability </vt:lpstr>
      <vt:lpstr>Testing and Monitoring</vt:lpstr>
      <vt:lpstr>Project summary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</dc:title>
  <dc:creator>Garcia, Mariana</dc:creator>
  <cp:lastModifiedBy>Garcia, Mariana</cp:lastModifiedBy>
  <cp:revision>20</cp:revision>
  <dcterms:created xsi:type="dcterms:W3CDTF">2025-10-23T21:01:09Z</dcterms:created>
  <dcterms:modified xsi:type="dcterms:W3CDTF">2026-04-16T05:41:00Z</dcterms:modified>
</cp:coreProperties>
</file>