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Robo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regular.fntdata"/><Relationship Id="rId11" Type="http://schemas.openxmlformats.org/officeDocument/2006/relationships/slide" Target="slides/slide6.xml"/><Relationship Id="rId22" Type="http://schemas.openxmlformats.org/officeDocument/2006/relationships/font" Target="fonts/Roboto-italic.fntdata"/><Relationship Id="rId10" Type="http://schemas.openxmlformats.org/officeDocument/2006/relationships/slide" Target="slides/slide5.xml"/><Relationship Id="rId21" Type="http://schemas.openxmlformats.org/officeDocument/2006/relationships/font" Target="fonts/Roboto-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c6f9e470d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c6f9e470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29ee3ffa54d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29ee3ffa54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29e48bdf121_2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29e48bdf121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29ee3ffa54d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29ee3ffa54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29e48bdf121_2_2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29e48bdf121_2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29e48bdf121_2_3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29e48bdf121_2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c6f9e470d_0_3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c6f9e470d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c6f9e470d_0_4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c6f9e470d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c6f9e470d_0_2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c6f9e470d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c6f9e470d_0_12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c6f9e470d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a1c260178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2a1c260178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a1c260178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2a1c260178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a1c260178c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2a1c260178c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2a1c260178c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2a1c260178c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1600"/>
              </a:spcBef>
              <a:spcAft>
                <a:spcPts val="0"/>
              </a:spcAft>
              <a:buClr>
                <a:schemeClr val="lt1"/>
              </a:buClr>
              <a:buSzPts val="1400"/>
              <a:buChar char="○"/>
              <a:defRPr>
                <a:solidFill>
                  <a:schemeClr val="lt1"/>
                </a:solidFill>
              </a:defRPr>
            </a:lvl2pPr>
            <a:lvl3pPr indent="-317500" lvl="2" marL="1371600" algn="ctr">
              <a:spcBef>
                <a:spcPts val="1600"/>
              </a:spcBef>
              <a:spcAft>
                <a:spcPts val="0"/>
              </a:spcAft>
              <a:buClr>
                <a:schemeClr val="lt1"/>
              </a:buClr>
              <a:buSzPts val="1400"/>
              <a:buChar char="■"/>
              <a:defRPr>
                <a:solidFill>
                  <a:schemeClr val="lt1"/>
                </a:solidFill>
              </a:defRPr>
            </a:lvl3pPr>
            <a:lvl4pPr indent="-317500" lvl="3" marL="1828800" algn="ctr">
              <a:spcBef>
                <a:spcPts val="1600"/>
              </a:spcBef>
              <a:spcAft>
                <a:spcPts val="0"/>
              </a:spcAft>
              <a:buClr>
                <a:schemeClr val="lt1"/>
              </a:buClr>
              <a:buSzPts val="1400"/>
              <a:buChar char="●"/>
              <a:defRPr>
                <a:solidFill>
                  <a:schemeClr val="lt1"/>
                </a:solidFill>
              </a:defRPr>
            </a:lvl4pPr>
            <a:lvl5pPr indent="-317500" lvl="4" marL="2286000" algn="ctr">
              <a:spcBef>
                <a:spcPts val="1600"/>
              </a:spcBef>
              <a:spcAft>
                <a:spcPts val="0"/>
              </a:spcAft>
              <a:buClr>
                <a:schemeClr val="lt1"/>
              </a:buClr>
              <a:buSzPts val="1400"/>
              <a:buChar char="○"/>
              <a:defRPr>
                <a:solidFill>
                  <a:schemeClr val="lt1"/>
                </a:solidFill>
              </a:defRPr>
            </a:lvl5pPr>
            <a:lvl6pPr indent="-317500" lvl="5" marL="2743200" algn="ctr">
              <a:spcBef>
                <a:spcPts val="1600"/>
              </a:spcBef>
              <a:spcAft>
                <a:spcPts val="0"/>
              </a:spcAft>
              <a:buClr>
                <a:schemeClr val="lt1"/>
              </a:buClr>
              <a:buSzPts val="1400"/>
              <a:buChar char="■"/>
              <a:defRPr>
                <a:solidFill>
                  <a:schemeClr val="lt1"/>
                </a:solidFill>
              </a:defRPr>
            </a:lvl6pPr>
            <a:lvl7pPr indent="-317500" lvl="6" marL="3200400" algn="ctr">
              <a:spcBef>
                <a:spcPts val="1600"/>
              </a:spcBef>
              <a:spcAft>
                <a:spcPts val="0"/>
              </a:spcAft>
              <a:buClr>
                <a:schemeClr val="lt1"/>
              </a:buClr>
              <a:buSzPts val="1400"/>
              <a:buChar char="●"/>
              <a:defRPr>
                <a:solidFill>
                  <a:schemeClr val="lt1"/>
                </a:solidFill>
              </a:defRPr>
            </a:lvl7pPr>
            <a:lvl8pPr indent="-317500" lvl="7" marL="3657600" algn="ctr">
              <a:spcBef>
                <a:spcPts val="1600"/>
              </a:spcBef>
              <a:spcAft>
                <a:spcPts val="0"/>
              </a:spcAft>
              <a:buClr>
                <a:schemeClr val="lt1"/>
              </a:buClr>
              <a:buSzPts val="1400"/>
              <a:buChar char="○"/>
              <a:defRPr>
                <a:solidFill>
                  <a:schemeClr val="lt1"/>
                </a:solidFill>
              </a:defRPr>
            </a:lvl8pPr>
            <a:lvl9pPr indent="-317500" lvl="8" marL="4114800" algn="ctr">
              <a:spcBef>
                <a:spcPts val="1600"/>
              </a:spcBef>
              <a:spcAft>
                <a:spcPts val="160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hyperlink" Target="https://doi.org/10.5812/msnj-13620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ctrTitle"/>
          </p:nvPr>
        </p:nvSpPr>
        <p:spPr>
          <a:xfrm>
            <a:off x="460950" y="1204500"/>
            <a:ext cx="8222100" cy="1409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The Effects of Cup Feeding Neonates </a:t>
            </a:r>
            <a:endParaRPr/>
          </a:p>
        </p:txBody>
      </p:sp>
      <p:sp>
        <p:nvSpPr>
          <p:cNvPr id="86" name="Google Shape;86;p13"/>
          <p:cNvSpPr txBox="1"/>
          <p:nvPr>
            <p:ph idx="1" type="subTitle"/>
          </p:nvPr>
        </p:nvSpPr>
        <p:spPr>
          <a:xfrm>
            <a:off x="460950" y="2715913"/>
            <a:ext cx="8222100" cy="432900"/>
          </a:xfrm>
          <a:prstGeom prst="rect">
            <a:avLst/>
          </a:prstGeom>
        </p:spPr>
        <p:txBody>
          <a:bodyPr anchorCtr="0" anchor="t" bIns="91425" lIns="91425" spcFirstLastPara="1" rIns="91425" wrap="square" tIns="91425">
            <a:noAutofit/>
          </a:bodyPr>
          <a:lstStyle/>
          <a:p>
            <a:pPr indent="0" lvl="0" marL="0" rtl="0" algn="ctr">
              <a:lnSpc>
                <a:spcPct val="200000"/>
              </a:lnSpc>
              <a:spcBef>
                <a:spcPts val="0"/>
              </a:spcBef>
              <a:spcAft>
                <a:spcPts val="0"/>
              </a:spcAft>
              <a:buNone/>
            </a:pPr>
            <a:r>
              <a:rPr lang="en" sz="1200">
                <a:latin typeface="Times New Roman"/>
                <a:ea typeface="Times New Roman"/>
                <a:cs typeface="Times New Roman"/>
                <a:sym typeface="Times New Roman"/>
              </a:rPr>
              <a:t>Brooklyn D. Washburn, Mariana Garcia, Mya Morales</a:t>
            </a:r>
            <a:endParaRPr/>
          </a:p>
        </p:txBody>
      </p:sp>
      <p:pic>
        <p:nvPicPr>
          <p:cNvPr id="87" name="Google Shape;87;p13"/>
          <p:cNvPicPr preferRelativeResize="0"/>
          <p:nvPr/>
        </p:nvPicPr>
        <p:blipFill>
          <a:blip r:embed="rId3">
            <a:alphaModFix/>
          </a:blip>
          <a:stretch>
            <a:fillRect/>
          </a:stretch>
        </p:blipFill>
        <p:spPr>
          <a:xfrm rot="2001453">
            <a:off x="2999903" y="3254857"/>
            <a:ext cx="422633" cy="779059"/>
          </a:xfrm>
          <a:prstGeom prst="rect">
            <a:avLst/>
          </a:prstGeom>
          <a:noFill/>
          <a:ln>
            <a:noFill/>
          </a:ln>
          <a:effectLst>
            <a:reflection blurRad="0" dir="5400000" dist="38100" endA="0" endPos="30000" fadeDir="5400012" kx="0" rotWithShape="0" algn="bl" stPos="0" sy="-100000" ky="0"/>
          </a:effectLst>
        </p:spPr>
      </p:pic>
      <p:pic>
        <p:nvPicPr>
          <p:cNvPr id="88" name="Google Shape;88;p13"/>
          <p:cNvPicPr preferRelativeResize="0"/>
          <p:nvPr/>
        </p:nvPicPr>
        <p:blipFill>
          <a:blip r:embed="rId3">
            <a:alphaModFix/>
          </a:blip>
          <a:stretch>
            <a:fillRect/>
          </a:stretch>
        </p:blipFill>
        <p:spPr>
          <a:xfrm rot="-1403056">
            <a:off x="3502902" y="3252889"/>
            <a:ext cx="420417" cy="782998"/>
          </a:xfrm>
          <a:prstGeom prst="rect">
            <a:avLst/>
          </a:prstGeom>
          <a:noFill/>
          <a:ln>
            <a:noFill/>
          </a:ln>
          <a:effectLst>
            <a:reflection blurRad="0" dir="5400000" dist="38100" endA="0" endPos="30000" fadeDir="5400012" kx="0" rotWithShape="0" algn="bl" stPos="0" sy="-100000" ky="0"/>
          </a:effectLst>
        </p:spPr>
      </p:pic>
      <p:pic>
        <p:nvPicPr>
          <p:cNvPr id="89" name="Google Shape;89;p13"/>
          <p:cNvPicPr preferRelativeResize="0"/>
          <p:nvPr/>
        </p:nvPicPr>
        <p:blipFill>
          <a:blip r:embed="rId3">
            <a:alphaModFix/>
          </a:blip>
          <a:stretch>
            <a:fillRect/>
          </a:stretch>
        </p:blipFill>
        <p:spPr>
          <a:xfrm rot="2001453">
            <a:off x="4130170" y="3254857"/>
            <a:ext cx="422633" cy="779059"/>
          </a:xfrm>
          <a:prstGeom prst="rect">
            <a:avLst/>
          </a:prstGeom>
          <a:noFill/>
          <a:ln>
            <a:noFill/>
          </a:ln>
          <a:effectLst>
            <a:reflection blurRad="0" dir="5400000" dist="38100" endA="0" endPos="30000" fadeDir="5400012" kx="0" rotWithShape="0" algn="bl" stPos="0" sy="-100000" ky="0"/>
          </a:effectLst>
        </p:spPr>
      </p:pic>
      <p:pic>
        <p:nvPicPr>
          <p:cNvPr id="90" name="Google Shape;90;p13"/>
          <p:cNvPicPr preferRelativeResize="0"/>
          <p:nvPr/>
        </p:nvPicPr>
        <p:blipFill>
          <a:blip r:embed="rId3">
            <a:alphaModFix/>
          </a:blip>
          <a:stretch>
            <a:fillRect/>
          </a:stretch>
        </p:blipFill>
        <p:spPr>
          <a:xfrm rot="-1403056">
            <a:off x="4633169" y="3252889"/>
            <a:ext cx="420417" cy="782998"/>
          </a:xfrm>
          <a:prstGeom prst="rect">
            <a:avLst/>
          </a:prstGeom>
          <a:noFill/>
          <a:ln>
            <a:noFill/>
          </a:ln>
          <a:effectLst>
            <a:reflection blurRad="0" dir="5400000" dist="38100" endA="0" endPos="30000" fadeDir="5400012" kx="0" rotWithShape="0" algn="bl" stPos="0" sy="-100000" ky="0"/>
          </a:effectLst>
        </p:spPr>
      </p:pic>
      <p:pic>
        <p:nvPicPr>
          <p:cNvPr id="91" name="Google Shape;91;p13"/>
          <p:cNvPicPr preferRelativeResize="0"/>
          <p:nvPr/>
        </p:nvPicPr>
        <p:blipFill>
          <a:blip r:embed="rId3">
            <a:alphaModFix/>
          </a:blip>
          <a:stretch>
            <a:fillRect/>
          </a:stretch>
        </p:blipFill>
        <p:spPr>
          <a:xfrm rot="2001453">
            <a:off x="5260450" y="3254857"/>
            <a:ext cx="422633" cy="779059"/>
          </a:xfrm>
          <a:prstGeom prst="rect">
            <a:avLst/>
          </a:prstGeom>
          <a:noFill/>
          <a:ln>
            <a:noFill/>
          </a:ln>
          <a:effectLst>
            <a:reflection blurRad="0" dir="5400000" dist="38100" endA="0" endPos="30000" fadeDir="5400012" kx="0" rotWithShape="0" algn="bl" stPos="0" sy="-100000" ky="0"/>
          </a:effectLst>
        </p:spPr>
      </p:pic>
      <p:pic>
        <p:nvPicPr>
          <p:cNvPr id="92" name="Google Shape;92;p13"/>
          <p:cNvPicPr preferRelativeResize="0"/>
          <p:nvPr/>
        </p:nvPicPr>
        <p:blipFill>
          <a:blip r:embed="rId3">
            <a:alphaModFix/>
          </a:blip>
          <a:stretch>
            <a:fillRect/>
          </a:stretch>
        </p:blipFill>
        <p:spPr>
          <a:xfrm rot="-1403056">
            <a:off x="5763435" y="3252889"/>
            <a:ext cx="420417" cy="782998"/>
          </a:xfrm>
          <a:prstGeom prst="rect">
            <a:avLst/>
          </a:prstGeom>
          <a:noFill/>
          <a:ln>
            <a:noFill/>
          </a:ln>
          <a:effectLst>
            <a:reflection blurRad="0" dir="5400000" dist="38100" endA="0" endPos="30000" fadeDir="5400012" kx="0" rotWithShape="0" algn="bl" stPos="0" sy="-100000" ky="0"/>
          </a:effectLst>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2"/>
          <p:cNvSpPr txBox="1"/>
          <p:nvPr>
            <p:ph type="title"/>
          </p:nvPr>
        </p:nvSpPr>
        <p:spPr>
          <a:xfrm>
            <a:off x="106300" y="262072"/>
            <a:ext cx="82221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Limitations from our </a:t>
            </a:r>
            <a:r>
              <a:rPr lang="en"/>
              <a:t>research:</a:t>
            </a:r>
            <a:endParaRPr/>
          </a:p>
        </p:txBody>
      </p:sp>
      <p:sp>
        <p:nvSpPr>
          <p:cNvPr id="186" name="Google Shape;186;p22"/>
          <p:cNvSpPr txBox="1"/>
          <p:nvPr/>
        </p:nvSpPr>
        <p:spPr>
          <a:xfrm>
            <a:off x="233225" y="1218400"/>
            <a:ext cx="8688900" cy="353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lt1"/>
                </a:solidFill>
                <a:latin typeface="Roboto"/>
                <a:ea typeface="Roboto"/>
                <a:cs typeface="Roboto"/>
                <a:sym typeface="Roboto"/>
              </a:rPr>
              <a:t>The studies and research </a:t>
            </a:r>
            <a:r>
              <a:rPr lang="en" sz="1800">
                <a:solidFill>
                  <a:schemeClr val="lt1"/>
                </a:solidFill>
                <a:latin typeface="Roboto"/>
                <a:ea typeface="Roboto"/>
                <a:cs typeface="Roboto"/>
                <a:sym typeface="Roboto"/>
              </a:rPr>
              <a:t>observed</a:t>
            </a:r>
            <a:r>
              <a:rPr lang="en" sz="1800">
                <a:solidFill>
                  <a:schemeClr val="lt1"/>
                </a:solidFill>
                <a:latin typeface="Roboto"/>
                <a:ea typeface="Roboto"/>
                <a:cs typeface="Roboto"/>
                <a:sym typeface="Roboto"/>
              </a:rPr>
              <a:t> did show some limitations, including: </a:t>
            </a:r>
            <a:endParaRPr sz="1800">
              <a:solidFill>
                <a:schemeClr val="lt1"/>
              </a:solidFill>
              <a:latin typeface="Roboto"/>
              <a:ea typeface="Roboto"/>
              <a:cs typeface="Roboto"/>
              <a:sym typeface="Roboto"/>
            </a:endParaRPr>
          </a:p>
          <a:p>
            <a:pPr indent="0" lvl="0" marL="0" rtl="0" algn="l">
              <a:spcBef>
                <a:spcPts val="0"/>
              </a:spcBef>
              <a:spcAft>
                <a:spcPts val="0"/>
              </a:spcAft>
              <a:buNone/>
            </a:pPr>
            <a:r>
              <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Biases</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Results influenced by favorability </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Low cooperation levels by Health Care professionals</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Small sample sample size in some of the research observed</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Non-compliance with milk amounts</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Under-lining health concerns contributing to mixed results of cup feeding and weight gain among neonates. </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Possible selection biases for participants</a:t>
            </a:r>
            <a:endParaRPr sz="1800">
              <a:solidFill>
                <a:schemeClr val="lt1"/>
              </a:solidFill>
              <a:latin typeface="Roboto"/>
              <a:ea typeface="Roboto"/>
              <a:cs typeface="Roboto"/>
              <a:sym typeface="Roboto"/>
            </a:endParaRPr>
          </a:p>
          <a:p>
            <a:pPr indent="-342900" lvl="0" marL="457200" rtl="0" algn="l">
              <a:spcBef>
                <a:spcPts val="0"/>
              </a:spcBef>
              <a:spcAft>
                <a:spcPts val="0"/>
              </a:spcAft>
              <a:buClr>
                <a:schemeClr val="lt1"/>
              </a:buClr>
              <a:buSzPts val="1800"/>
              <a:buFont typeface="Roboto"/>
              <a:buChar char="-"/>
            </a:pPr>
            <a:r>
              <a:rPr lang="en" sz="1800">
                <a:solidFill>
                  <a:schemeClr val="lt1"/>
                </a:solidFill>
                <a:latin typeface="Roboto"/>
                <a:ea typeface="Roboto"/>
                <a:cs typeface="Roboto"/>
                <a:sym typeface="Roboto"/>
              </a:rPr>
              <a:t>Generalizability concerns </a:t>
            </a:r>
            <a:endParaRPr sz="1800">
              <a:solidFill>
                <a:schemeClr val="lt1"/>
              </a:solidFill>
              <a:latin typeface="Roboto"/>
              <a:ea typeface="Roboto"/>
              <a:cs typeface="Roboto"/>
              <a:sym typeface="Roboto"/>
            </a:endParaRPr>
          </a:p>
          <a:p>
            <a:pPr indent="0" lvl="0" marL="0" rtl="0" algn="l">
              <a:spcBef>
                <a:spcPts val="0"/>
              </a:spcBef>
              <a:spcAft>
                <a:spcPts val="0"/>
              </a:spcAft>
              <a:buNone/>
            </a:pPr>
            <a:r>
              <a:t/>
            </a:r>
            <a:endParaRPr sz="1800">
              <a:solidFill>
                <a:schemeClr val="lt1"/>
              </a:solidFill>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190" name="Shape 190"/>
        <p:cNvGrpSpPr/>
        <p:nvPr/>
      </p:nvGrpSpPr>
      <p:grpSpPr>
        <a:xfrm>
          <a:off x="0" y="0"/>
          <a:ext cx="0" cy="0"/>
          <a:chOff x="0" y="0"/>
          <a:chExt cx="0" cy="0"/>
        </a:xfrm>
      </p:grpSpPr>
      <p:sp>
        <p:nvSpPr>
          <p:cNvPr id="191" name="Google Shape;191;p23"/>
          <p:cNvSpPr/>
          <p:nvPr/>
        </p:nvSpPr>
        <p:spPr>
          <a:xfrm>
            <a:off x="311700" y="223225"/>
            <a:ext cx="8520600" cy="607800"/>
          </a:xfrm>
          <a:prstGeom prst="homePlate">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92" name="Google Shape;192;p23"/>
          <p:cNvSpPr txBox="1"/>
          <p:nvPr>
            <p:ph idx="4294967295" type="body"/>
          </p:nvPr>
        </p:nvSpPr>
        <p:spPr>
          <a:xfrm>
            <a:off x="311698" y="1037400"/>
            <a:ext cx="8224800" cy="3794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lt1"/>
                </a:solidFill>
              </a:rPr>
              <a:t>The results showed varied evidence on </a:t>
            </a:r>
            <a:r>
              <a:rPr lang="en">
                <a:solidFill>
                  <a:schemeClr val="lt1"/>
                </a:solidFill>
              </a:rPr>
              <a:t>whether</a:t>
            </a:r>
            <a:r>
              <a:rPr lang="en">
                <a:solidFill>
                  <a:schemeClr val="lt1"/>
                </a:solidFill>
              </a:rPr>
              <a:t> or not cup feeding makes an impact of neonatal weight gain, although the majority of the evidence did show a positive correlation with the use of cup feeding and neonatal weight gain. The quality ratings were somewhat high, reflecting a noteworthy level of reliability and satisfaction across various criteria mentioned.</a:t>
            </a:r>
            <a:endParaRPr>
              <a:solidFill>
                <a:schemeClr val="lt1"/>
              </a:solidFill>
            </a:endParaRPr>
          </a:p>
          <a:p>
            <a:pPr indent="0" lvl="0" marL="0" rtl="0" algn="l">
              <a:spcBef>
                <a:spcPts val="800"/>
              </a:spcBef>
              <a:spcAft>
                <a:spcPts val="0"/>
              </a:spcAft>
              <a:buNone/>
            </a:pPr>
            <a:r>
              <a:rPr lang="en">
                <a:solidFill>
                  <a:schemeClr val="lt1"/>
                </a:solidFill>
              </a:rPr>
              <a:t>The strengths of our project included: Clear research question, adhering to ethical standards, acknowledging and </a:t>
            </a:r>
            <a:r>
              <a:rPr lang="en">
                <a:solidFill>
                  <a:schemeClr val="lt1"/>
                </a:solidFill>
              </a:rPr>
              <a:t>addressing</a:t>
            </a:r>
            <a:r>
              <a:rPr lang="en">
                <a:solidFill>
                  <a:schemeClr val="lt1"/>
                </a:solidFill>
              </a:rPr>
              <a:t> </a:t>
            </a:r>
            <a:r>
              <a:rPr lang="en">
                <a:solidFill>
                  <a:schemeClr val="lt1"/>
                </a:solidFill>
              </a:rPr>
              <a:t>potential</a:t>
            </a:r>
            <a:r>
              <a:rPr lang="en">
                <a:solidFill>
                  <a:schemeClr val="lt1"/>
                </a:solidFill>
              </a:rPr>
              <a:t> </a:t>
            </a:r>
            <a:r>
              <a:rPr lang="en">
                <a:solidFill>
                  <a:schemeClr val="lt1"/>
                </a:solidFill>
              </a:rPr>
              <a:t>limitations</a:t>
            </a:r>
            <a:r>
              <a:rPr lang="en">
                <a:solidFill>
                  <a:schemeClr val="lt1"/>
                </a:solidFill>
              </a:rPr>
              <a:t> within our research, and the </a:t>
            </a:r>
            <a:r>
              <a:rPr lang="en">
                <a:solidFill>
                  <a:schemeClr val="lt1"/>
                </a:solidFill>
              </a:rPr>
              <a:t>practical</a:t>
            </a:r>
            <a:r>
              <a:rPr lang="en">
                <a:solidFill>
                  <a:schemeClr val="lt1"/>
                </a:solidFill>
              </a:rPr>
              <a:t> implications for neonatal care. </a:t>
            </a:r>
            <a:endParaRPr>
              <a:solidFill>
                <a:schemeClr val="lt1"/>
              </a:solidFill>
            </a:endParaRPr>
          </a:p>
          <a:p>
            <a:pPr indent="0" lvl="0" marL="0" rtl="0" algn="l">
              <a:spcBef>
                <a:spcPts val="800"/>
              </a:spcBef>
              <a:spcAft>
                <a:spcPts val="800"/>
              </a:spcAft>
              <a:buNone/>
            </a:pPr>
            <a:r>
              <a:t/>
            </a:r>
            <a:endParaRPr>
              <a:solidFill>
                <a:schemeClr val="lt1"/>
              </a:solidFill>
            </a:endParaRPr>
          </a:p>
        </p:txBody>
      </p:sp>
      <p:sp>
        <p:nvSpPr>
          <p:cNvPr id="193" name="Google Shape;193;p23"/>
          <p:cNvSpPr txBox="1"/>
          <p:nvPr/>
        </p:nvSpPr>
        <p:spPr>
          <a:xfrm>
            <a:off x="311700" y="244975"/>
            <a:ext cx="6313500" cy="564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700">
                <a:solidFill>
                  <a:schemeClr val="lt1"/>
                </a:solidFill>
                <a:latin typeface="Roboto"/>
                <a:ea typeface="Roboto"/>
                <a:cs typeface="Roboto"/>
                <a:sym typeface="Roboto"/>
              </a:rPr>
              <a:t>Discussion:</a:t>
            </a:r>
            <a:endParaRPr sz="2700">
              <a:solidFill>
                <a:schemeClr val="lt1"/>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4"/>
          <p:cNvSpPr txBox="1"/>
          <p:nvPr>
            <p:ph type="title"/>
          </p:nvPr>
        </p:nvSpPr>
        <p:spPr>
          <a:xfrm>
            <a:off x="106300" y="262072"/>
            <a:ext cx="82221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Conclusion: </a:t>
            </a:r>
            <a:endParaRPr/>
          </a:p>
        </p:txBody>
      </p:sp>
      <p:sp>
        <p:nvSpPr>
          <p:cNvPr id="199" name="Google Shape;199;p24"/>
          <p:cNvSpPr txBox="1"/>
          <p:nvPr/>
        </p:nvSpPr>
        <p:spPr>
          <a:xfrm>
            <a:off x="233225" y="1218400"/>
            <a:ext cx="8535300" cy="371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lt1"/>
                </a:solidFill>
                <a:latin typeface="Roboto"/>
                <a:ea typeface="Roboto"/>
                <a:cs typeface="Roboto"/>
                <a:sym typeface="Roboto"/>
              </a:rPr>
              <a:t>After our research it was concluded that there is sufficient </a:t>
            </a:r>
            <a:r>
              <a:rPr lang="en" sz="1800">
                <a:solidFill>
                  <a:schemeClr val="lt1"/>
                </a:solidFill>
                <a:latin typeface="Roboto"/>
                <a:ea typeface="Roboto"/>
                <a:cs typeface="Roboto"/>
                <a:sym typeface="Roboto"/>
              </a:rPr>
              <a:t>evidence</a:t>
            </a:r>
            <a:r>
              <a:rPr lang="en" sz="1800">
                <a:solidFill>
                  <a:schemeClr val="lt1"/>
                </a:solidFill>
                <a:latin typeface="Roboto"/>
                <a:ea typeface="Roboto"/>
                <a:cs typeface="Roboto"/>
                <a:sym typeface="Roboto"/>
              </a:rPr>
              <a:t> that cup feeding neonates does have a positive correlation with weight gain. </a:t>
            </a:r>
            <a:endParaRPr sz="1800">
              <a:solidFill>
                <a:schemeClr val="lt1"/>
              </a:solidFill>
              <a:latin typeface="Roboto"/>
              <a:ea typeface="Roboto"/>
              <a:cs typeface="Roboto"/>
              <a:sym typeface="Roboto"/>
            </a:endParaRPr>
          </a:p>
          <a:p>
            <a:pPr indent="0" lvl="0" marL="0" rtl="0" algn="l">
              <a:spcBef>
                <a:spcPts val="0"/>
              </a:spcBef>
              <a:spcAft>
                <a:spcPts val="0"/>
              </a:spcAft>
              <a:buNone/>
            </a:pPr>
            <a:r>
              <a:t/>
            </a:r>
            <a:endParaRPr sz="1800">
              <a:solidFill>
                <a:schemeClr val="lt1"/>
              </a:solidFill>
              <a:latin typeface="Roboto"/>
              <a:ea typeface="Roboto"/>
              <a:cs typeface="Roboto"/>
              <a:sym typeface="Roboto"/>
            </a:endParaRPr>
          </a:p>
          <a:p>
            <a:pPr indent="0" lvl="0" marL="0" rtl="0" algn="l">
              <a:spcBef>
                <a:spcPts val="0"/>
              </a:spcBef>
              <a:spcAft>
                <a:spcPts val="0"/>
              </a:spcAft>
              <a:buNone/>
            </a:pPr>
            <a:r>
              <a:rPr lang="en" sz="1800">
                <a:solidFill>
                  <a:schemeClr val="lt1"/>
                </a:solidFill>
                <a:latin typeface="Roboto"/>
                <a:ea typeface="Roboto"/>
                <a:cs typeface="Roboto"/>
                <a:sym typeface="Roboto"/>
              </a:rPr>
              <a:t>However, the need for ongoing research regarding neonatal weight gain and the use of cup feeding is crucial to </a:t>
            </a:r>
            <a:r>
              <a:rPr lang="en" sz="1800">
                <a:solidFill>
                  <a:schemeClr val="lt1"/>
                </a:solidFill>
                <a:latin typeface="Roboto"/>
                <a:ea typeface="Roboto"/>
                <a:cs typeface="Roboto"/>
                <a:sym typeface="Roboto"/>
              </a:rPr>
              <a:t>solidify the evidence.</a:t>
            </a:r>
            <a:r>
              <a:rPr lang="en" sz="1800">
                <a:solidFill>
                  <a:schemeClr val="lt1"/>
                </a:solidFill>
                <a:latin typeface="Roboto"/>
                <a:ea typeface="Roboto"/>
                <a:cs typeface="Roboto"/>
                <a:sym typeface="Roboto"/>
              </a:rPr>
              <a:t> This is due to the varied results among </a:t>
            </a:r>
            <a:r>
              <a:rPr lang="en" sz="1800">
                <a:solidFill>
                  <a:schemeClr val="lt1"/>
                </a:solidFill>
                <a:latin typeface="Roboto"/>
                <a:ea typeface="Roboto"/>
                <a:cs typeface="Roboto"/>
                <a:sym typeface="Roboto"/>
              </a:rPr>
              <a:t>research, and the limitations that follows that research. </a:t>
            </a:r>
            <a:endParaRPr sz="1800">
              <a:solidFill>
                <a:schemeClr val="lt1"/>
              </a:solidFill>
              <a:latin typeface="Roboto"/>
              <a:ea typeface="Roboto"/>
              <a:cs typeface="Roboto"/>
              <a:sym typeface="Roboto"/>
            </a:endParaRPr>
          </a:p>
          <a:p>
            <a:pPr indent="0" lvl="0" marL="0" rtl="0" algn="l">
              <a:spcBef>
                <a:spcPts val="0"/>
              </a:spcBef>
              <a:spcAft>
                <a:spcPts val="0"/>
              </a:spcAft>
              <a:buNone/>
            </a:pPr>
            <a:r>
              <a:t/>
            </a:r>
            <a:endParaRPr sz="1800">
              <a:solidFill>
                <a:schemeClr val="lt1"/>
              </a:solidFill>
              <a:latin typeface="Roboto"/>
              <a:ea typeface="Roboto"/>
              <a:cs typeface="Roboto"/>
              <a:sym typeface="Roboto"/>
            </a:endParaRPr>
          </a:p>
          <a:p>
            <a:pPr indent="0" lvl="0" marL="0" rtl="0" algn="l">
              <a:spcBef>
                <a:spcPts val="0"/>
              </a:spcBef>
              <a:spcAft>
                <a:spcPts val="0"/>
              </a:spcAft>
              <a:buNone/>
            </a:pPr>
            <a:r>
              <a:rPr lang="en" sz="1800">
                <a:solidFill>
                  <a:schemeClr val="lt1"/>
                </a:solidFill>
                <a:latin typeface="Roboto"/>
                <a:ea typeface="Roboto"/>
                <a:cs typeface="Roboto"/>
                <a:sym typeface="Roboto"/>
              </a:rPr>
              <a:t>We believe that more controlled research is needed to be done on the topic, to limit the limitations and enhance reliability. As well as further exploration for the biases that took place, and the cooperation by healthcare professionals within the study. </a:t>
            </a:r>
            <a:endParaRPr sz="1800">
              <a:solidFill>
                <a:schemeClr val="lt1"/>
              </a:solidFill>
              <a:latin typeface="Roboto"/>
              <a:ea typeface="Roboto"/>
              <a:cs typeface="Roboto"/>
              <a:sym typeface="Roboto"/>
            </a:endParaRPr>
          </a:p>
          <a:p>
            <a:pPr indent="0" lvl="0" marL="0" rtl="0" algn="l">
              <a:spcBef>
                <a:spcPts val="0"/>
              </a:spcBef>
              <a:spcAft>
                <a:spcPts val="0"/>
              </a:spcAft>
              <a:buNone/>
            </a:pPr>
            <a:r>
              <a:t/>
            </a:r>
            <a:endParaRPr sz="1800">
              <a:solidFill>
                <a:schemeClr val="lt1"/>
              </a:solidFill>
              <a:latin typeface="Roboto"/>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5"/>
          <p:cNvSpPr/>
          <p:nvPr/>
        </p:nvSpPr>
        <p:spPr>
          <a:xfrm>
            <a:off x="311700" y="223225"/>
            <a:ext cx="8520600" cy="607800"/>
          </a:xfrm>
          <a:prstGeom prst="homePlate">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205" name="Google Shape;205;p25"/>
          <p:cNvSpPr txBox="1"/>
          <p:nvPr>
            <p:ph idx="4294967295" type="body"/>
          </p:nvPr>
        </p:nvSpPr>
        <p:spPr>
          <a:xfrm>
            <a:off x="311698" y="1037400"/>
            <a:ext cx="8224800" cy="3794100"/>
          </a:xfrm>
          <a:prstGeom prst="rect">
            <a:avLst/>
          </a:prstGeom>
        </p:spPr>
        <p:txBody>
          <a:bodyPr anchorCtr="0" anchor="t" bIns="91425" lIns="91425" spcFirstLastPara="1" rIns="91425" wrap="square" tIns="91425">
            <a:noAutofit/>
          </a:bodyPr>
          <a:lstStyle/>
          <a:p>
            <a:pPr indent="-457200" lvl="0" marL="457200" rtl="0" algn="l">
              <a:lnSpc>
                <a:spcPct val="200000"/>
              </a:lnSpc>
              <a:spcBef>
                <a:spcPts val="0"/>
              </a:spcBef>
              <a:spcAft>
                <a:spcPts val="0"/>
              </a:spcAft>
              <a:buNone/>
            </a:pPr>
            <a:r>
              <a:rPr lang="en" sz="1300">
                <a:solidFill>
                  <a:srgbClr val="212121"/>
                </a:solidFill>
                <a:highlight>
                  <a:srgbClr val="FFFFFF"/>
                </a:highlight>
                <a:latin typeface="Times"/>
                <a:ea typeface="Times"/>
                <a:cs typeface="Times"/>
                <a:sym typeface="Times"/>
              </a:rPr>
              <a:t>Alinezhad Shebilouysofla, P., Mostafa Gharebaghi, M., Sattarzadeh Jahdi, N., Abdoli Najmi, L., &amp; Hakimi, S. (2022). Effect of cup, syringe, and finger feeding on time of oral feeding of preterm neonate's: a randomized controlled clinical trial. </a:t>
            </a:r>
            <a:r>
              <a:rPr i="1" lang="en" sz="1300">
                <a:solidFill>
                  <a:srgbClr val="212121"/>
                </a:solidFill>
                <a:latin typeface="Times"/>
                <a:ea typeface="Times"/>
                <a:cs typeface="Times"/>
                <a:sym typeface="Times"/>
              </a:rPr>
              <a:t>Journal of health, population, and nutrition</a:t>
            </a:r>
            <a:r>
              <a:rPr lang="en" sz="1300">
                <a:solidFill>
                  <a:srgbClr val="212121"/>
                </a:solidFill>
                <a:highlight>
                  <a:srgbClr val="FFFFFF"/>
                </a:highlight>
                <a:latin typeface="Times"/>
                <a:ea typeface="Times"/>
                <a:cs typeface="Times"/>
                <a:sym typeface="Times"/>
              </a:rPr>
              <a:t>, </a:t>
            </a:r>
            <a:r>
              <a:rPr i="1" lang="en" sz="1300">
                <a:solidFill>
                  <a:srgbClr val="212121"/>
                </a:solidFill>
                <a:latin typeface="Times"/>
                <a:ea typeface="Times"/>
                <a:cs typeface="Times"/>
                <a:sym typeface="Times"/>
              </a:rPr>
              <a:t>41</a:t>
            </a:r>
            <a:r>
              <a:rPr lang="en" sz="1300">
                <a:solidFill>
                  <a:srgbClr val="212121"/>
                </a:solidFill>
                <a:highlight>
                  <a:srgbClr val="FFFFFF"/>
                </a:highlight>
                <a:latin typeface="Times"/>
                <a:ea typeface="Times"/>
                <a:cs typeface="Times"/>
                <a:sym typeface="Times"/>
              </a:rPr>
              <a:t>(1), 52. https://doi.org/10.1186/s41043-022-00336-4</a:t>
            </a:r>
            <a:endParaRPr sz="1300">
              <a:solidFill>
                <a:srgbClr val="212121"/>
              </a:solidFill>
              <a:highlight>
                <a:srgbClr val="FFFFFF"/>
              </a:highlight>
              <a:latin typeface="Times"/>
              <a:ea typeface="Times"/>
              <a:cs typeface="Times"/>
              <a:sym typeface="Times"/>
            </a:endParaRPr>
          </a:p>
          <a:p>
            <a:pPr indent="-457200" lvl="0" marL="457200" rtl="0" algn="l">
              <a:lnSpc>
                <a:spcPct val="200000"/>
              </a:lnSpc>
              <a:spcBef>
                <a:spcPts val="0"/>
              </a:spcBef>
              <a:spcAft>
                <a:spcPts val="0"/>
              </a:spcAft>
              <a:buNone/>
            </a:pPr>
            <a:r>
              <a:rPr lang="en" sz="1300">
                <a:solidFill>
                  <a:srgbClr val="333333"/>
                </a:solidFill>
                <a:highlight>
                  <a:srgbClr val="FFFFFF"/>
                </a:highlight>
                <a:latin typeface="Times"/>
                <a:ea typeface="Times"/>
                <a:cs typeface="Times"/>
                <a:sym typeface="Times"/>
              </a:rPr>
              <a:t>Dehghani, K., Mirjalili, S. R., &amp; Mollah Hasanzadeh, M. (2021). Investigating the Effect of Two Feeding Methods with Cup and Finger on Feeding Tolerance and Gain Weight in Preterm Infants Admitted to the Neonatal Intensive Care Unit. </a:t>
            </a:r>
            <a:r>
              <a:rPr i="1" lang="en" sz="1300">
                <a:solidFill>
                  <a:srgbClr val="333333"/>
                </a:solidFill>
                <a:highlight>
                  <a:srgbClr val="FFFFFF"/>
                </a:highlight>
                <a:latin typeface="Times"/>
                <a:ea typeface="Times"/>
                <a:cs typeface="Times"/>
                <a:sym typeface="Times"/>
              </a:rPr>
              <a:t>International Journal of Pediatrics</a:t>
            </a:r>
            <a:r>
              <a:rPr lang="en" sz="1300">
                <a:solidFill>
                  <a:srgbClr val="333333"/>
                </a:solidFill>
                <a:highlight>
                  <a:srgbClr val="FFFFFF"/>
                </a:highlight>
                <a:latin typeface="Times"/>
                <a:ea typeface="Times"/>
                <a:cs typeface="Times"/>
                <a:sym typeface="Times"/>
              </a:rPr>
              <a:t>, </a:t>
            </a:r>
            <a:r>
              <a:rPr i="1" lang="en" sz="1300">
                <a:solidFill>
                  <a:srgbClr val="333333"/>
                </a:solidFill>
                <a:highlight>
                  <a:srgbClr val="FFFFFF"/>
                </a:highlight>
                <a:latin typeface="Times"/>
                <a:ea typeface="Times"/>
                <a:cs typeface="Times"/>
                <a:sym typeface="Times"/>
              </a:rPr>
              <a:t>9</a:t>
            </a:r>
            <a:r>
              <a:rPr lang="en" sz="1300">
                <a:solidFill>
                  <a:srgbClr val="333333"/>
                </a:solidFill>
                <a:highlight>
                  <a:srgbClr val="FFFFFF"/>
                </a:highlight>
                <a:latin typeface="Times"/>
                <a:ea typeface="Times"/>
                <a:cs typeface="Times"/>
                <a:sym typeface="Times"/>
              </a:rPr>
              <a:t>(12), 15083-15093. doi: 10.22038/ijp.2021.59864.4655</a:t>
            </a:r>
            <a:endParaRPr sz="1300">
              <a:solidFill>
                <a:srgbClr val="333333"/>
              </a:solidFill>
              <a:highlight>
                <a:srgbClr val="FFFFFF"/>
              </a:highlight>
              <a:latin typeface="Times"/>
              <a:ea typeface="Times"/>
              <a:cs typeface="Times"/>
              <a:sym typeface="Times"/>
            </a:endParaRPr>
          </a:p>
          <a:p>
            <a:pPr indent="-457200" lvl="0" marL="457200" rtl="0" algn="l">
              <a:lnSpc>
                <a:spcPct val="200000"/>
              </a:lnSpc>
              <a:spcBef>
                <a:spcPts val="0"/>
              </a:spcBef>
              <a:spcAft>
                <a:spcPts val="0"/>
              </a:spcAft>
              <a:buNone/>
            </a:pPr>
            <a:r>
              <a:rPr lang="en" sz="1300">
                <a:solidFill>
                  <a:srgbClr val="333333"/>
                </a:solidFill>
                <a:highlight>
                  <a:srgbClr val="FFFFFF"/>
                </a:highlight>
                <a:latin typeface="Times"/>
                <a:ea typeface="Times"/>
                <a:cs typeface="Times"/>
                <a:sym typeface="Times"/>
              </a:rPr>
              <a:t>Ghareeb, Sameh, "Cup Feeding In the Neonatal ICU: The Influence of Country, Belief, Preference, and Past</a:t>
            </a:r>
            <a:endParaRPr sz="1300">
              <a:solidFill>
                <a:srgbClr val="333333"/>
              </a:solidFill>
              <a:highlight>
                <a:srgbClr val="FFFFFF"/>
              </a:highlight>
              <a:latin typeface="Times"/>
              <a:ea typeface="Times"/>
              <a:cs typeface="Times"/>
              <a:sym typeface="Times"/>
            </a:endParaRPr>
          </a:p>
          <a:p>
            <a:pPr indent="-457200" lvl="0" marL="914400" rtl="0" algn="l">
              <a:lnSpc>
                <a:spcPct val="200000"/>
              </a:lnSpc>
              <a:spcBef>
                <a:spcPts val="0"/>
              </a:spcBef>
              <a:spcAft>
                <a:spcPts val="0"/>
              </a:spcAft>
              <a:buNone/>
            </a:pPr>
            <a:r>
              <a:rPr lang="en" sz="1300">
                <a:solidFill>
                  <a:srgbClr val="333333"/>
                </a:solidFill>
                <a:highlight>
                  <a:srgbClr val="FFFFFF"/>
                </a:highlight>
                <a:latin typeface="Times"/>
                <a:ea typeface="Times"/>
                <a:cs typeface="Times"/>
                <a:sym typeface="Times"/>
              </a:rPr>
              <a:t>Behavior" (2015). Doctoral Dissertations. 291.</a:t>
            </a:r>
            <a:endParaRPr sz="1300">
              <a:solidFill>
                <a:srgbClr val="333333"/>
              </a:solidFill>
              <a:highlight>
                <a:srgbClr val="FFFFFF"/>
              </a:highlight>
              <a:latin typeface="Times"/>
              <a:ea typeface="Times"/>
              <a:cs typeface="Times"/>
              <a:sym typeface="Times"/>
            </a:endParaRPr>
          </a:p>
          <a:p>
            <a:pPr indent="-457200" lvl="0" marL="457200" rtl="0" algn="l">
              <a:lnSpc>
                <a:spcPct val="200000"/>
              </a:lnSpc>
              <a:spcBef>
                <a:spcPts val="0"/>
              </a:spcBef>
              <a:spcAft>
                <a:spcPts val="0"/>
              </a:spcAft>
              <a:buNone/>
            </a:pPr>
            <a:r>
              <a:t/>
            </a:r>
            <a:endParaRPr sz="1100">
              <a:solidFill>
                <a:srgbClr val="212121"/>
              </a:solidFill>
              <a:highlight>
                <a:srgbClr val="FFFFFF"/>
              </a:highlight>
              <a:latin typeface="Times"/>
              <a:ea typeface="Times"/>
              <a:cs typeface="Times"/>
              <a:sym typeface="Times"/>
            </a:endParaRPr>
          </a:p>
        </p:txBody>
      </p:sp>
      <p:sp>
        <p:nvSpPr>
          <p:cNvPr id="206" name="Google Shape;206;p25"/>
          <p:cNvSpPr txBox="1"/>
          <p:nvPr/>
        </p:nvSpPr>
        <p:spPr>
          <a:xfrm>
            <a:off x="311700" y="244975"/>
            <a:ext cx="6313500" cy="564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700">
                <a:solidFill>
                  <a:schemeClr val="lt1"/>
                </a:solidFill>
                <a:latin typeface="Roboto"/>
                <a:ea typeface="Roboto"/>
                <a:cs typeface="Roboto"/>
                <a:sym typeface="Roboto"/>
              </a:rPr>
              <a:t>References: </a:t>
            </a:r>
            <a:endParaRPr sz="2700">
              <a:solidFill>
                <a:schemeClr val="lt1"/>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6"/>
          <p:cNvSpPr/>
          <p:nvPr/>
        </p:nvSpPr>
        <p:spPr>
          <a:xfrm>
            <a:off x="311700" y="223225"/>
            <a:ext cx="8520600" cy="607800"/>
          </a:xfrm>
          <a:prstGeom prst="homePlate">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212" name="Google Shape;212;p26"/>
          <p:cNvSpPr txBox="1"/>
          <p:nvPr>
            <p:ph idx="4294967295" type="body"/>
          </p:nvPr>
        </p:nvSpPr>
        <p:spPr>
          <a:xfrm>
            <a:off x="311698" y="1037400"/>
            <a:ext cx="8224800" cy="3794100"/>
          </a:xfrm>
          <a:prstGeom prst="rect">
            <a:avLst/>
          </a:prstGeom>
        </p:spPr>
        <p:txBody>
          <a:bodyPr anchorCtr="0" anchor="t" bIns="91425" lIns="91425" spcFirstLastPara="1" rIns="91425" wrap="square" tIns="91425">
            <a:noAutofit/>
          </a:bodyPr>
          <a:lstStyle/>
          <a:p>
            <a:pPr indent="-457200" lvl="0" marL="457200" rtl="0" algn="l">
              <a:lnSpc>
                <a:spcPct val="200000"/>
              </a:lnSpc>
              <a:spcBef>
                <a:spcPts val="0"/>
              </a:spcBef>
              <a:spcAft>
                <a:spcPts val="0"/>
              </a:spcAft>
              <a:buNone/>
            </a:pPr>
            <a:r>
              <a:rPr lang="en" sz="1300">
                <a:solidFill>
                  <a:srgbClr val="212121"/>
                </a:solidFill>
                <a:highlight>
                  <a:srgbClr val="FFFFFF"/>
                </a:highlight>
                <a:latin typeface="Times"/>
                <a:ea typeface="Times"/>
                <a:cs typeface="Times"/>
                <a:sym typeface="Times"/>
              </a:rPr>
              <a:t>Marofi, M., Abedini, F., Mohammadizadeh, M., &amp; Talakoub, S. (2016). Effect of palady and cup feeding on premature neonates' weight gain and reaching full oral feeding time interval. </a:t>
            </a:r>
            <a:r>
              <a:rPr i="1" lang="en" sz="1300">
                <a:solidFill>
                  <a:srgbClr val="212121"/>
                </a:solidFill>
                <a:latin typeface="Times"/>
                <a:ea typeface="Times"/>
                <a:cs typeface="Times"/>
                <a:sym typeface="Times"/>
              </a:rPr>
              <a:t>Iranian journal of nursing and midwifery research</a:t>
            </a:r>
            <a:r>
              <a:rPr lang="en" sz="1300">
                <a:solidFill>
                  <a:srgbClr val="212121"/>
                </a:solidFill>
                <a:highlight>
                  <a:srgbClr val="FFFFFF"/>
                </a:highlight>
                <a:latin typeface="Times"/>
                <a:ea typeface="Times"/>
                <a:cs typeface="Times"/>
                <a:sym typeface="Times"/>
              </a:rPr>
              <a:t>, </a:t>
            </a:r>
            <a:r>
              <a:rPr i="1" lang="en" sz="1300">
                <a:solidFill>
                  <a:srgbClr val="212121"/>
                </a:solidFill>
                <a:latin typeface="Times"/>
                <a:ea typeface="Times"/>
                <a:cs typeface="Times"/>
                <a:sym typeface="Times"/>
              </a:rPr>
              <a:t>21</a:t>
            </a:r>
            <a:r>
              <a:rPr lang="en" sz="1300">
                <a:solidFill>
                  <a:srgbClr val="212121"/>
                </a:solidFill>
                <a:highlight>
                  <a:srgbClr val="FFFFFF"/>
                </a:highlight>
                <a:latin typeface="Times"/>
                <a:ea typeface="Times"/>
                <a:cs typeface="Times"/>
                <a:sym typeface="Times"/>
              </a:rPr>
              <a:t>(2), 202–206. https://doi.org/10.4103/1735-9066.178249</a:t>
            </a:r>
            <a:endParaRPr sz="1300">
              <a:solidFill>
                <a:srgbClr val="333333"/>
              </a:solidFill>
              <a:highlight>
                <a:srgbClr val="FFFFFF"/>
              </a:highlight>
              <a:latin typeface="Times"/>
              <a:ea typeface="Times"/>
              <a:cs typeface="Times"/>
              <a:sym typeface="Times"/>
            </a:endParaRPr>
          </a:p>
          <a:p>
            <a:pPr indent="-457200" lvl="0" marL="457200" rtl="0" algn="l">
              <a:lnSpc>
                <a:spcPct val="200000"/>
              </a:lnSpc>
              <a:spcBef>
                <a:spcPts val="0"/>
              </a:spcBef>
              <a:spcAft>
                <a:spcPts val="0"/>
              </a:spcAft>
              <a:buNone/>
            </a:pPr>
            <a:r>
              <a:rPr lang="en" sz="1300">
                <a:solidFill>
                  <a:srgbClr val="000000"/>
                </a:solidFill>
                <a:latin typeface="Times"/>
                <a:ea typeface="Times"/>
                <a:cs typeface="Times"/>
                <a:sym typeface="Times"/>
              </a:rPr>
              <a:t>Mirzaei F, Kerman Saravi F, Naderifar M, Mahmoodi N . The Effects of Cup Feeding and Finger Feeding Techniques on Weight Gain in Preterm Infants Admitted to the Neonatal Intensive Care Unit. Med Surg Nurs J. 2022;11(4):e136207. </a:t>
            </a:r>
            <a:r>
              <a:rPr lang="en" sz="1300">
                <a:solidFill>
                  <a:srgbClr val="000000"/>
                </a:solidFill>
                <a:uFill>
                  <a:noFill/>
                </a:uFill>
                <a:latin typeface="Times"/>
                <a:ea typeface="Times"/>
                <a:cs typeface="Times"/>
                <a:sym typeface="Times"/>
                <a:hlinkClick r:id="rId3">
                  <a:extLst>
                    <a:ext uri="{A12FA001-AC4F-418D-AE19-62706E023703}">
                      <ahyp:hlinkClr val="tx"/>
                    </a:ext>
                  </a:extLst>
                </a:hlinkClick>
              </a:rPr>
              <a:t>https://doi.org/10.5812/msnj-136207</a:t>
            </a:r>
            <a:r>
              <a:rPr lang="en" sz="1300">
                <a:solidFill>
                  <a:srgbClr val="000000"/>
                </a:solidFill>
                <a:latin typeface="Times"/>
                <a:ea typeface="Times"/>
                <a:cs typeface="Times"/>
                <a:sym typeface="Times"/>
              </a:rPr>
              <a:t>.</a:t>
            </a:r>
            <a:endParaRPr sz="1300">
              <a:solidFill>
                <a:srgbClr val="000000"/>
              </a:solidFill>
              <a:latin typeface="Times"/>
              <a:ea typeface="Times"/>
              <a:cs typeface="Times"/>
              <a:sym typeface="Times"/>
            </a:endParaRPr>
          </a:p>
          <a:p>
            <a:pPr indent="-457200" lvl="0" marL="457200" rtl="0" algn="l">
              <a:lnSpc>
                <a:spcPct val="200000"/>
              </a:lnSpc>
              <a:spcBef>
                <a:spcPts val="0"/>
              </a:spcBef>
              <a:spcAft>
                <a:spcPts val="0"/>
              </a:spcAft>
              <a:buNone/>
            </a:pPr>
            <a:r>
              <a:rPr lang="en" sz="1300">
                <a:solidFill>
                  <a:srgbClr val="212121"/>
                </a:solidFill>
                <a:highlight>
                  <a:srgbClr val="FFFFFF"/>
                </a:highlight>
                <a:latin typeface="Times"/>
                <a:ea typeface="Times"/>
                <a:cs typeface="Times"/>
                <a:sym typeface="Times"/>
              </a:rPr>
              <a:t>Rocha, N. M., Martinez, F. E., &amp; Jorge, S. M. (2002). Cup or bottle for preterm infants: effects on oxygen saturation, weight gain, and breastfeeding. </a:t>
            </a:r>
            <a:r>
              <a:rPr i="1" lang="en" sz="1300">
                <a:solidFill>
                  <a:srgbClr val="212121"/>
                </a:solidFill>
                <a:highlight>
                  <a:srgbClr val="FFFFFF"/>
                </a:highlight>
                <a:latin typeface="Times"/>
                <a:ea typeface="Times"/>
                <a:cs typeface="Times"/>
                <a:sym typeface="Times"/>
              </a:rPr>
              <a:t>Journal of human lactation : official journal of International Lactation Consultant Association</a:t>
            </a:r>
            <a:r>
              <a:rPr lang="en" sz="1300">
                <a:solidFill>
                  <a:srgbClr val="212121"/>
                </a:solidFill>
                <a:highlight>
                  <a:srgbClr val="FFFFFF"/>
                </a:highlight>
                <a:latin typeface="Times"/>
                <a:ea typeface="Times"/>
                <a:cs typeface="Times"/>
                <a:sym typeface="Times"/>
              </a:rPr>
              <a:t>, </a:t>
            </a:r>
            <a:r>
              <a:rPr i="1" lang="en" sz="1300">
                <a:solidFill>
                  <a:srgbClr val="212121"/>
                </a:solidFill>
                <a:highlight>
                  <a:srgbClr val="FFFFFF"/>
                </a:highlight>
                <a:latin typeface="Times"/>
                <a:ea typeface="Times"/>
                <a:cs typeface="Times"/>
                <a:sym typeface="Times"/>
              </a:rPr>
              <a:t>18</a:t>
            </a:r>
            <a:r>
              <a:rPr lang="en" sz="1300">
                <a:solidFill>
                  <a:srgbClr val="212121"/>
                </a:solidFill>
                <a:highlight>
                  <a:srgbClr val="FFFFFF"/>
                </a:highlight>
                <a:latin typeface="Times"/>
                <a:ea typeface="Times"/>
                <a:cs typeface="Times"/>
                <a:sym typeface="Times"/>
              </a:rPr>
              <a:t>(2), 132–138. https://doi.org/10.1177/089033440201800204</a:t>
            </a:r>
            <a:endParaRPr sz="1300">
              <a:solidFill>
                <a:srgbClr val="212121"/>
              </a:solidFill>
              <a:highlight>
                <a:srgbClr val="FFFFFF"/>
              </a:highlight>
              <a:latin typeface="Times"/>
              <a:ea typeface="Times"/>
              <a:cs typeface="Times"/>
              <a:sym typeface="Times"/>
            </a:endParaRPr>
          </a:p>
          <a:p>
            <a:pPr indent="-457200" lvl="0" marL="457200" rtl="0" algn="l">
              <a:lnSpc>
                <a:spcPct val="200000"/>
              </a:lnSpc>
              <a:spcBef>
                <a:spcPts val="0"/>
              </a:spcBef>
              <a:spcAft>
                <a:spcPts val="0"/>
              </a:spcAft>
              <a:buNone/>
            </a:pPr>
            <a:r>
              <a:t/>
            </a:r>
            <a:endParaRPr sz="1500"/>
          </a:p>
        </p:txBody>
      </p:sp>
      <p:sp>
        <p:nvSpPr>
          <p:cNvPr id="213" name="Google Shape;213;p26"/>
          <p:cNvSpPr txBox="1"/>
          <p:nvPr/>
        </p:nvSpPr>
        <p:spPr>
          <a:xfrm>
            <a:off x="311700" y="244975"/>
            <a:ext cx="6313500" cy="564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700">
                <a:solidFill>
                  <a:schemeClr val="lt1"/>
                </a:solidFill>
                <a:latin typeface="Roboto"/>
                <a:ea typeface="Roboto"/>
                <a:cs typeface="Roboto"/>
                <a:sym typeface="Roboto"/>
              </a:rPr>
              <a:t>References: </a:t>
            </a:r>
            <a:endParaRPr sz="2700">
              <a:solidFill>
                <a:schemeClr val="lt1"/>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4"/>
          <p:cNvSpPr txBox="1"/>
          <p:nvPr>
            <p:ph type="title"/>
          </p:nvPr>
        </p:nvSpPr>
        <p:spPr>
          <a:xfrm>
            <a:off x="265500" y="2183850"/>
            <a:ext cx="4045200" cy="775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Introduction</a:t>
            </a:r>
            <a:endParaRPr/>
          </a:p>
        </p:txBody>
      </p:sp>
      <p:sp>
        <p:nvSpPr>
          <p:cNvPr id="98" name="Google Shape;98;p14"/>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p>
            <a:pPr indent="0" lvl="0" marL="0" rtl="0" algn="l">
              <a:lnSpc>
                <a:spcPct val="200000"/>
              </a:lnSpc>
              <a:spcBef>
                <a:spcPts val="0"/>
              </a:spcBef>
              <a:spcAft>
                <a:spcPts val="0"/>
              </a:spcAft>
              <a:buNone/>
            </a:pPr>
            <a:r>
              <a:rPr lang="en" sz="1200">
                <a:latin typeface="Times New Roman"/>
                <a:ea typeface="Times New Roman"/>
                <a:cs typeface="Times New Roman"/>
                <a:sym typeface="Times New Roman"/>
              </a:rPr>
              <a:t>The early stages of a newborn's life are crucial for their overall development, and proper feeding practices play a pivotal role in ensuring their well-being. Neonatal cup feeding has emerged as a topic of increasing interest and discussion within the healthcare community. As healthcare professionals and researchers strive to optimize neonatal care, understanding the nuances and benefits of cup feeding has become imperative.   By diving into the knowledge available on neonatal cup feeding, we aim to shed light on its potential to optimize early feeding experiences and contribute to the holistic development of infants. </a:t>
            </a:r>
            <a:endParaRPr sz="1200">
              <a:latin typeface="Times New Roman"/>
              <a:ea typeface="Times New Roman"/>
              <a:cs typeface="Times New Roman"/>
              <a:sym typeface="Times New Roman"/>
            </a:endParaRPr>
          </a:p>
          <a:p>
            <a:pPr indent="0" lvl="0" marL="0" rtl="0" algn="l">
              <a:lnSpc>
                <a:spcPct val="200000"/>
              </a:lnSpc>
              <a:spcBef>
                <a:spcPts val="0"/>
              </a:spcBef>
              <a:spcAft>
                <a:spcPts val="0"/>
              </a:spcAft>
              <a:buNone/>
            </a:pPr>
            <a:r>
              <a:t/>
            </a:r>
            <a:endParaRPr sz="1200">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106300" y="262072"/>
            <a:ext cx="82221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PICO Question:</a:t>
            </a:r>
            <a:endParaRPr/>
          </a:p>
        </p:txBody>
      </p:sp>
      <p:sp>
        <p:nvSpPr>
          <p:cNvPr id="104" name="Google Shape;104;p15"/>
          <p:cNvSpPr txBox="1"/>
          <p:nvPr/>
        </p:nvSpPr>
        <p:spPr>
          <a:xfrm>
            <a:off x="499975" y="1366600"/>
            <a:ext cx="6077400" cy="303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lt1"/>
                </a:solidFill>
                <a:latin typeface="Roboto"/>
                <a:ea typeface="Roboto"/>
                <a:cs typeface="Roboto"/>
                <a:sym typeface="Roboto"/>
              </a:rPr>
              <a:t>Does cup feeding, compared to other forms of feeding, </a:t>
            </a:r>
            <a:r>
              <a:rPr lang="en" sz="1800">
                <a:solidFill>
                  <a:schemeClr val="lt1"/>
                </a:solidFill>
                <a:latin typeface="Roboto"/>
                <a:ea typeface="Roboto"/>
                <a:cs typeface="Roboto"/>
                <a:sym typeface="Roboto"/>
              </a:rPr>
              <a:t>have an effect on weight gain, and overall outcome, such as hospital stay length on neonates. </a:t>
            </a:r>
            <a:endParaRPr sz="1800">
              <a:solidFill>
                <a:schemeClr val="lt1"/>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Objectives </a:t>
            </a:r>
            <a:endParaRPr/>
          </a:p>
        </p:txBody>
      </p:sp>
      <p:sp>
        <p:nvSpPr>
          <p:cNvPr id="110" name="Google Shape;110;p16"/>
          <p:cNvSpPr/>
          <p:nvPr/>
        </p:nvSpPr>
        <p:spPr>
          <a:xfrm>
            <a:off x="432350" y="1304875"/>
            <a:ext cx="2469300" cy="607800"/>
          </a:xfrm>
          <a:prstGeom prst="homePlate">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11" name="Google Shape;111;p16"/>
          <p:cNvSpPr txBox="1"/>
          <p:nvPr>
            <p:ph idx="4294967295" type="body"/>
          </p:nvPr>
        </p:nvSpPr>
        <p:spPr>
          <a:xfrm>
            <a:off x="432350" y="1451576"/>
            <a:ext cx="2257200" cy="3144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Systemic Review </a:t>
            </a:r>
            <a:endParaRPr>
              <a:solidFill>
                <a:schemeClr val="lt1"/>
              </a:solidFill>
            </a:endParaRPr>
          </a:p>
        </p:txBody>
      </p:sp>
      <p:sp>
        <p:nvSpPr>
          <p:cNvPr id="112" name="Google Shape;112;p16"/>
          <p:cNvSpPr txBox="1"/>
          <p:nvPr>
            <p:ph idx="4294967295" type="body"/>
          </p:nvPr>
        </p:nvSpPr>
        <p:spPr>
          <a:xfrm>
            <a:off x="432350" y="2070575"/>
            <a:ext cx="2471700" cy="2650800"/>
          </a:xfrm>
          <a:prstGeom prst="rect">
            <a:avLst/>
          </a:prstGeom>
        </p:spPr>
        <p:txBody>
          <a:bodyPr anchorCtr="0" anchor="t" bIns="91425" lIns="91425" spcFirstLastPara="1" rIns="91425" wrap="square" tIns="91425">
            <a:noAutofit/>
          </a:bodyPr>
          <a:lstStyle/>
          <a:p>
            <a:pPr indent="0" lvl="0" marL="0" rtl="0" algn="l">
              <a:spcBef>
                <a:spcPts val="0"/>
              </a:spcBef>
              <a:spcAft>
                <a:spcPts val="800"/>
              </a:spcAft>
              <a:buNone/>
            </a:pPr>
            <a:r>
              <a:rPr b="1" lang="en" sz="1600"/>
              <a:t>Our goal was to </a:t>
            </a:r>
            <a:r>
              <a:rPr b="1" lang="en" sz="1600"/>
              <a:t>systematically review existing literature and studies done on the effectiveness of cup feeding Neonates. </a:t>
            </a:r>
            <a:endParaRPr sz="1600"/>
          </a:p>
        </p:txBody>
      </p:sp>
      <p:sp>
        <p:nvSpPr>
          <p:cNvPr id="113" name="Google Shape;113;p16"/>
          <p:cNvSpPr/>
          <p:nvPr/>
        </p:nvSpPr>
        <p:spPr>
          <a:xfrm>
            <a:off x="3044777" y="1304875"/>
            <a:ext cx="2760600" cy="607800"/>
          </a:xfrm>
          <a:prstGeom prst="chevron">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14" name="Google Shape;114;p16"/>
          <p:cNvSpPr txBox="1"/>
          <p:nvPr>
            <p:ph idx="4294967295" type="body"/>
          </p:nvPr>
        </p:nvSpPr>
        <p:spPr>
          <a:xfrm>
            <a:off x="3336150" y="1451576"/>
            <a:ext cx="2257200" cy="3144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Evaluate The Findings</a:t>
            </a:r>
            <a:endParaRPr>
              <a:solidFill>
                <a:schemeClr val="lt1"/>
              </a:solidFill>
            </a:endParaRPr>
          </a:p>
        </p:txBody>
      </p:sp>
      <p:sp>
        <p:nvSpPr>
          <p:cNvPr id="115" name="Google Shape;115;p16"/>
          <p:cNvSpPr txBox="1"/>
          <p:nvPr>
            <p:ph idx="4294967295" type="body"/>
          </p:nvPr>
        </p:nvSpPr>
        <p:spPr>
          <a:xfrm>
            <a:off x="3336146" y="2070575"/>
            <a:ext cx="2471700" cy="2650800"/>
          </a:xfrm>
          <a:prstGeom prst="rect">
            <a:avLst/>
          </a:prstGeom>
        </p:spPr>
        <p:txBody>
          <a:bodyPr anchorCtr="0" anchor="t" bIns="91425" lIns="91425" spcFirstLastPara="1" rIns="91425" wrap="square" tIns="91425">
            <a:noAutofit/>
          </a:bodyPr>
          <a:lstStyle/>
          <a:p>
            <a:pPr indent="0" lvl="0" marL="0" rtl="0" algn="l">
              <a:spcBef>
                <a:spcPts val="0"/>
              </a:spcBef>
              <a:spcAft>
                <a:spcPts val="800"/>
              </a:spcAft>
              <a:buNone/>
            </a:pPr>
            <a:r>
              <a:rPr b="1" lang="en" sz="1400"/>
              <a:t>As a group, our goal was to </a:t>
            </a:r>
            <a:r>
              <a:rPr b="1" lang="en" sz="1400"/>
              <a:t>evaluate</a:t>
            </a:r>
            <a:r>
              <a:rPr b="1" lang="en" sz="1400"/>
              <a:t> the findings by looking at the purpose of the literature as well as the implications and </a:t>
            </a:r>
            <a:r>
              <a:rPr b="1" lang="en" sz="1400"/>
              <a:t>limitations within the findings. Taking into account when it was published and it relatedness to our PICO question. </a:t>
            </a:r>
            <a:endParaRPr sz="1400"/>
          </a:p>
        </p:txBody>
      </p:sp>
      <p:sp>
        <p:nvSpPr>
          <p:cNvPr id="116" name="Google Shape;116;p16"/>
          <p:cNvSpPr/>
          <p:nvPr/>
        </p:nvSpPr>
        <p:spPr>
          <a:xfrm>
            <a:off x="5948502" y="1304875"/>
            <a:ext cx="2760600" cy="607800"/>
          </a:xfrm>
          <a:prstGeom prst="chevron">
            <a:avLst>
              <a:gd fmla="val 50000" name="adj"/>
            </a:avLst>
          </a:prstGeom>
          <a:solidFill>
            <a:schemeClr val="dk1"/>
          </a:solidFill>
          <a:ln>
            <a:noFill/>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17" name="Google Shape;117;p16"/>
          <p:cNvSpPr txBox="1"/>
          <p:nvPr>
            <p:ph idx="4294967295" type="body"/>
          </p:nvPr>
        </p:nvSpPr>
        <p:spPr>
          <a:xfrm>
            <a:off x="6254233" y="1451576"/>
            <a:ext cx="2257200" cy="314400"/>
          </a:xfrm>
          <a:prstGeom prst="rect">
            <a:avLst/>
          </a:prstGeom>
        </p:spPr>
        <p:txBody>
          <a:bodyPr anchorCtr="0" anchor="ctr" bIns="91425" lIns="91425" spcFirstLastPara="1" rIns="91425" wrap="square" tIns="91425">
            <a:noAutofit/>
          </a:bodyPr>
          <a:lstStyle/>
          <a:p>
            <a:pPr indent="0" lvl="0" marL="0" rtl="0" algn="l">
              <a:lnSpc>
                <a:spcPct val="100000"/>
              </a:lnSpc>
              <a:spcBef>
                <a:spcPts val="0"/>
              </a:spcBef>
              <a:spcAft>
                <a:spcPts val="0"/>
              </a:spcAft>
              <a:buNone/>
            </a:pPr>
            <a:r>
              <a:rPr lang="en">
                <a:solidFill>
                  <a:schemeClr val="lt1"/>
                </a:solidFill>
              </a:rPr>
              <a:t>Further Educate </a:t>
            </a:r>
            <a:endParaRPr>
              <a:solidFill>
                <a:schemeClr val="lt1"/>
              </a:solidFill>
            </a:endParaRPr>
          </a:p>
        </p:txBody>
      </p:sp>
      <p:sp>
        <p:nvSpPr>
          <p:cNvPr id="118" name="Google Shape;118;p16"/>
          <p:cNvSpPr txBox="1"/>
          <p:nvPr>
            <p:ph idx="4294967295" type="body"/>
          </p:nvPr>
        </p:nvSpPr>
        <p:spPr>
          <a:xfrm>
            <a:off x="6254226" y="2070575"/>
            <a:ext cx="2471700" cy="2650800"/>
          </a:xfrm>
          <a:prstGeom prst="rect">
            <a:avLst/>
          </a:prstGeom>
        </p:spPr>
        <p:txBody>
          <a:bodyPr anchorCtr="0" anchor="t" bIns="91425" lIns="91425" spcFirstLastPara="1" rIns="91425" wrap="square" tIns="91425">
            <a:noAutofit/>
          </a:bodyPr>
          <a:lstStyle/>
          <a:p>
            <a:pPr indent="0" lvl="0" marL="0" rtl="0" algn="l">
              <a:spcBef>
                <a:spcPts val="0"/>
              </a:spcBef>
              <a:spcAft>
                <a:spcPts val="800"/>
              </a:spcAft>
              <a:buNone/>
            </a:pPr>
            <a:r>
              <a:rPr b="1" lang="en" sz="1600"/>
              <a:t>The primary objective follows with providing the findings to contribute </a:t>
            </a:r>
            <a:r>
              <a:rPr b="1" lang="en" sz="1600"/>
              <a:t>valuable</a:t>
            </a:r>
            <a:r>
              <a:rPr b="1" lang="en" sz="1600"/>
              <a:t> insights to neonatal health care professionals and guiding them to optimize feeding </a:t>
            </a:r>
            <a:r>
              <a:rPr b="1" lang="en" sz="1600"/>
              <a:t>strategies</a:t>
            </a:r>
            <a:r>
              <a:rPr b="1" lang="en" sz="1600"/>
              <a:t> for neonatal well-being. </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pSp>
        <p:nvGrpSpPr>
          <p:cNvPr id="123" name="Google Shape;123;p17"/>
          <p:cNvGrpSpPr/>
          <p:nvPr/>
        </p:nvGrpSpPr>
        <p:grpSpPr>
          <a:xfrm>
            <a:off x="4939500" y="1219611"/>
            <a:ext cx="3837000" cy="2704200"/>
            <a:chOff x="4939500" y="1219611"/>
            <a:chExt cx="3837000" cy="2704200"/>
          </a:xfrm>
        </p:grpSpPr>
        <p:cxnSp>
          <p:nvCxnSpPr>
            <p:cNvPr id="124" name="Google Shape;124;p17"/>
            <p:cNvCxnSpPr/>
            <p:nvPr/>
          </p:nvCxnSpPr>
          <p:spPr>
            <a:xfrm>
              <a:off x="4939500"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25" name="Google Shape;125;p17"/>
            <p:cNvCxnSpPr/>
            <p:nvPr/>
          </p:nvCxnSpPr>
          <p:spPr>
            <a:xfrm>
              <a:off x="5365833"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26" name="Google Shape;126;p17"/>
            <p:cNvCxnSpPr/>
            <p:nvPr/>
          </p:nvCxnSpPr>
          <p:spPr>
            <a:xfrm>
              <a:off x="5792167"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27" name="Google Shape;127;p17"/>
            <p:cNvCxnSpPr/>
            <p:nvPr/>
          </p:nvCxnSpPr>
          <p:spPr>
            <a:xfrm>
              <a:off x="6218500"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28" name="Google Shape;128;p17"/>
            <p:cNvCxnSpPr/>
            <p:nvPr/>
          </p:nvCxnSpPr>
          <p:spPr>
            <a:xfrm>
              <a:off x="6644834"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29" name="Google Shape;129;p17"/>
            <p:cNvCxnSpPr/>
            <p:nvPr/>
          </p:nvCxnSpPr>
          <p:spPr>
            <a:xfrm>
              <a:off x="7071166"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30" name="Google Shape;130;p17"/>
            <p:cNvCxnSpPr/>
            <p:nvPr/>
          </p:nvCxnSpPr>
          <p:spPr>
            <a:xfrm>
              <a:off x="7497500"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31" name="Google Shape;131;p17"/>
            <p:cNvCxnSpPr/>
            <p:nvPr/>
          </p:nvCxnSpPr>
          <p:spPr>
            <a:xfrm>
              <a:off x="7923834"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32" name="Google Shape;132;p17"/>
            <p:cNvCxnSpPr/>
            <p:nvPr/>
          </p:nvCxnSpPr>
          <p:spPr>
            <a:xfrm>
              <a:off x="8350166" y="1219611"/>
              <a:ext cx="0" cy="2704200"/>
            </a:xfrm>
            <a:prstGeom prst="straightConnector1">
              <a:avLst/>
            </a:prstGeom>
            <a:noFill/>
            <a:ln cap="flat" cmpd="sng" w="9525">
              <a:solidFill>
                <a:schemeClr val="lt1"/>
              </a:solidFill>
              <a:prstDash val="dash"/>
              <a:round/>
              <a:headEnd len="sm" w="sm" type="none"/>
              <a:tailEnd len="sm" w="sm" type="none"/>
            </a:ln>
          </p:spPr>
        </p:cxnSp>
        <p:cxnSp>
          <p:nvCxnSpPr>
            <p:cNvPr id="133" name="Google Shape;133;p17"/>
            <p:cNvCxnSpPr/>
            <p:nvPr/>
          </p:nvCxnSpPr>
          <p:spPr>
            <a:xfrm>
              <a:off x="8776500" y="1219611"/>
              <a:ext cx="0" cy="2704200"/>
            </a:xfrm>
            <a:prstGeom prst="straightConnector1">
              <a:avLst/>
            </a:prstGeom>
            <a:noFill/>
            <a:ln cap="flat" cmpd="sng" w="9525">
              <a:solidFill>
                <a:schemeClr val="lt1"/>
              </a:solidFill>
              <a:prstDash val="dash"/>
              <a:round/>
              <a:headEnd len="sm" w="sm" type="none"/>
              <a:tailEnd len="sm" w="sm" type="none"/>
            </a:ln>
          </p:spPr>
        </p:cxnSp>
      </p:grpSp>
      <p:sp>
        <p:nvSpPr>
          <p:cNvPr id="134" name="Google Shape;134;p17"/>
          <p:cNvSpPr txBox="1"/>
          <p:nvPr>
            <p:ph type="title"/>
          </p:nvPr>
        </p:nvSpPr>
        <p:spPr>
          <a:xfrm>
            <a:off x="265500" y="521500"/>
            <a:ext cx="4045200" cy="6981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Methods </a:t>
            </a:r>
            <a:endParaRPr/>
          </a:p>
        </p:txBody>
      </p:sp>
      <p:sp>
        <p:nvSpPr>
          <p:cNvPr id="135" name="Google Shape;135;p17"/>
          <p:cNvSpPr txBox="1"/>
          <p:nvPr>
            <p:ph idx="1" type="subTitle"/>
          </p:nvPr>
        </p:nvSpPr>
        <p:spPr>
          <a:xfrm>
            <a:off x="265500" y="1141150"/>
            <a:ext cx="4045200" cy="373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500"/>
              <a:t>Our methods include: </a:t>
            </a:r>
            <a:endParaRPr b="1" sz="1500"/>
          </a:p>
          <a:p>
            <a:pPr indent="-323850" lvl="0" marL="457200" rtl="0" algn="l">
              <a:spcBef>
                <a:spcPts val="0"/>
              </a:spcBef>
              <a:spcAft>
                <a:spcPts val="0"/>
              </a:spcAft>
              <a:buSzPts val="1500"/>
              <a:buChar char="●"/>
            </a:pPr>
            <a:r>
              <a:rPr b="1" lang="en" sz="1500"/>
              <a:t>Database search: </a:t>
            </a:r>
            <a:r>
              <a:rPr lang="en" sz="1500"/>
              <a:t>Utilizing Pubmed and Google Scholar (6 articles in total). </a:t>
            </a:r>
            <a:endParaRPr sz="1500"/>
          </a:p>
          <a:p>
            <a:pPr indent="-323850" lvl="0" marL="457200" rtl="0" algn="l">
              <a:spcBef>
                <a:spcPts val="0"/>
              </a:spcBef>
              <a:spcAft>
                <a:spcPts val="0"/>
              </a:spcAft>
              <a:buSzPts val="1500"/>
              <a:buChar char="●"/>
            </a:pPr>
            <a:r>
              <a:rPr b="1" lang="en" sz="1500"/>
              <a:t>Search key terms:</a:t>
            </a:r>
            <a:r>
              <a:rPr lang="en" sz="1500"/>
              <a:t> such as “Finger feeding,” “Cup feeding,” “Premature Infants, “Neonates,” “Breastfeeding success,” and “Weight.” </a:t>
            </a:r>
            <a:endParaRPr sz="1500"/>
          </a:p>
          <a:p>
            <a:pPr indent="-323850" lvl="0" marL="457200" rtl="0" algn="l">
              <a:spcBef>
                <a:spcPts val="0"/>
              </a:spcBef>
              <a:spcAft>
                <a:spcPts val="0"/>
              </a:spcAft>
              <a:buSzPts val="1500"/>
              <a:buChar char="●"/>
            </a:pPr>
            <a:r>
              <a:rPr b="1" lang="en" sz="1500"/>
              <a:t>Our inclusion criteria</a:t>
            </a:r>
            <a:r>
              <a:rPr lang="en" sz="1500"/>
              <a:t> was dated from 2015-2023. </a:t>
            </a:r>
            <a:endParaRPr sz="1500"/>
          </a:p>
          <a:p>
            <a:pPr indent="-323850" lvl="0" marL="457200" rtl="0" algn="l">
              <a:spcBef>
                <a:spcPts val="0"/>
              </a:spcBef>
              <a:spcAft>
                <a:spcPts val="0"/>
              </a:spcAft>
              <a:buSzPts val="1500"/>
              <a:buChar char="●"/>
            </a:pPr>
            <a:r>
              <a:rPr b="1" lang="en" sz="1500"/>
              <a:t>Exclusion criteria</a:t>
            </a:r>
            <a:r>
              <a:rPr lang="en" sz="1500"/>
              <a:t> studies not focused on neonatal cup feeding. </a:t>
            </a:r>
            <a:endParaRPr sz="1500"/>
          </a:p>
          <a:p>
            <a:pPr indent="-323850" lvl="0" marL="457200" rtl="0" algn="l">
              <a:spcBef>
                <a:spcPts val="0"/>
              </a:spcBef>
              <a:spcAft>
                <a:spcPts val="0"/>
              </a:spcAft>
              <a:buSzPts val="1500"/>
              <a:buChar char="●"/>
            </a:pPr>
            <a:r>
              <a:rPr b="1" lang="en" sz="1500"/>
              <a:t>The selection process</a:t>
            </a:r>
            <a:r>
              <a:rPr lang="en" sz="1500"/>
              <a:t> was by considering each articles purpose, and relevance to neonatal cup feedings, and the significance of the findings. </a:t>
            </a:r>
            <a:endParaRPr sz="1500"/>
          </a:p>
        </p:txBody>
      </p:sp>
      <p:grpSp>
        <p:nvGrpSpPr>
          <p:cNvPr id="136" name="Google Shape;136;p17"/>
          <p:cNvGrpSpPr/>
          <p:nvPr/>
        </p:nvGrpSpPr>
        <p:grpSpPr>
          <a:xfrm>
            <a:off x="4939534" y="2017046"/>
            <a:ext cx="3825543" cy="1573620"/>
            <a:chOff x="1000000" y="2393988"/>
            <a:chExt cx="4144235" cy="1704713"/>
          </a:xfrm>
        </p:grpSpPr>
        <p:sp>
          <p:nvSpPr>
            <p:cNvPr id="137" name="Google Shape;137;p17"/>
            <p:cNvSpPr/>
            <p:nvPr/>
          </p:nvSpPr>
          <p:spPr>
            <a:xfrm>
              <a:off x="1000000" y="2440003"/>
              <a:ext cx="4144235" cy="1631269"/>
            </a:xfrm>
            <a:custGeom>
              <a:rect b="b" l="l" r="r" t="t"/>
              <a:pathLst>
                <a:path extrusionOk="0" h="90088" w="165422">
                  <a:moveTo>
                    <a:pt x="0" y="65550"/>
                  </a:moveTo>
                  <a:cubicBezTo>
                    <a:pt x="3559" y="56002"/>
                    <a:pt x="14632" y="11595"/>
                    <a:pt x="21355" y="8262"/>
                  </a:cubicBezTo>
                  <a:cubicBezTo>
                    <a:pt x="28078" y="4929"/>
                    <a:pt x="34067" y="46906"/>
                    <a:pt x="40338" y="45550"/>
                  </a:cubicBezTo>
                  <a:cubicBezTo>
                    <a:pt x="46609" y="44194"/>
                    <a:pt x="52711" y="2161"/>
                    <a:pt x="58982" y="127"/>
                  </a:cubicBezTo>
                  <a:cubicBezTo>
                    <a:pt x="65253" y="-1907"/>
                    <a:pt x="71807" y="30974"/>
                    <a:pt x="77965" y="33347"/>
                  </a:cubicBezTo>
                  <a:cubicBezTo>
                    <a:pt x="84123" y="35720"/>
                    <a:pt x="90055" y="6285"/>
                    <a:pt x="95931" y="14364"/>
                  </a:cubicBezTo>
                  <a:cubicBezTo>
                    <a:pt x="101807" y="22443"/>
                    <a:pt x="107626" y="77414"/>
                    <a:pt x="113219" y="81821"/>
                  </a:cubicBezTo>
                  <a:cubicBezTo>
                    <a:pt x="118812" y="86228"/>
                    <a:pt x="123671" y="39448"/>
                    <a:pt x="129490" y="40804"/>
                  </a:cubicBezTo>
                  <a:cubicBezTo>
                    <a:pt x="135309" y="42160"/>
                    <a:pt x="142145" y="92047"/>
                    <a:pt x="148134" y="89957"/>
                  </a:cubicBezTo>
                  <a:cubicBezTo>
                    <a:pt x="154123" y="87867"/>
                    <a:pt x="162541" y="38545"/>
                    <a:pt x="165422" y="28262"/>
                  </a:cubicBezTo>
                </a:path>
              </a:pathLst>
            </a:custGeom>
            <a:noFill/>
            <a:ln cap="flat" cmpd="sng" w="19050">
              <a:solidFill>
                <a:schemeClr val="lt1"/>
              </a:solidFill>
              <a:prstDash val="solid"/>
              <a:round/>
              <a:headEnd len="med" w="med" type="oval"/>
              <a:tailEnd len="med" w="med" type="oval"/>
            </a:ln>
          </p:spPr>
        </p:sp>
        <p:sp>
          <p:nvSpPr>
            <p:cNvPr id="138" name="Google Shape;138;p17"/>
            <p:cNvSpPr/>
            <p:nvPr/>
          </p:nvSpPr>
          <p:spPr>
            <a:xfrm>
              <a:off x="4658400" y="4014100"/>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7"/>
            <p:cNvSpPr/>
            <p:nvPr/>
          </p:nvSpPr>
          <p:spPr>
            <a:xfrm>
              <a:off x="4195525" y="3147350"/>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7"/>
            <p:cNvSpPr/>
            <p:nvPr/>
          </p:nvSpPr>
          <p:spPr>
            <a:xfrm>
              <a:off x="3800700" y="3868900"/>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7"/>
            <p:cNvSpPr/>
            <p:nvPr/>
          </p:nvSpPr>
          <p:spPr>
            <a:xfrm>
              <a:off x="3358650" y="2637813"/>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7"/>
            <p:cNvSpPr/>
            <p:nvPr/>
          </p:nvSpPr>
          <p:spPr>
            <a:xfrm>
              <a:off x="2909400" y="2993013"/>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7"/>
            <p:cNvSpPr/>
            <p:nvPr/>
          </p:nvSpPr>
          <p:spPr>
            <a:xfrm>
              <a:off x="2437450" y="2393988"/>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7"/>
            <p:cNvSpPr/>
            <p:nvPr/>
          </p:nvSpPr>
          <p:spPr>
            <a:xfrm>
              <a:off x="1974575" y="3213325"/>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7"/>
            <p:cNvSpPr/>
            <p:nvPr/>
          </p:nvSpPr>
          <p:spPr>
            <a:xfrm>
              <a:off x="1500000" y="2553225"/>
              <a:ext cx="84600" cy="84600"/>
            </a:xfrm>
            <a:prstGeom prst="ellipse">
              <a:avLst/>
            </a:prstGeom>
            <a:solidFill>
              <a:schemeClr val="lt1"/>
            </a:solidFill>
            <a:ln cap="flat" cmpd="sng" w="1905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6" name="Google Shape;146;p17"/>
          <p:cNvGrpSpPr/>
          <p:nvPr/>
        </p:nvGrpSpPr>
        <p:grpSpPr>
          <a:xfrm>
            <a:off x="4939557" y="1778136"/>
            <a:ext cx="3836911" cy="1503799"/>
            <a:chOff x="1000025" y="2059300"/>
            <a:chExt cx="4156550" cy="1629075"/>
          </a:xfrm>
        </p:grpSpPr>
        <p:sp>
          <p:nvSpPr>
            <p:cNvPr id="147" name="Google Shape;147;p17"/>
            <p:cNvSpPr/>
            <p:nvPr/>
          </p:nvSpPr>
          <p:spPr>
            <a:xfrm>
              <a:off x="1000025" y="2083952"/>
              <a:ext cx="4156550" cy="1576975"/>
            </a:xfrm>
            <a:custGeom>
              <a:rect b="b" l="l" r="r" t="t"/>
              <a:pathLst>
                <a:path extrusionOk="0" h="63079" w="166262">
                  <a:moveTo>
                    <a:pt x="0" y="34952"/>
                  </a:moveTo>
                  <a:cubicBezTo>
                    <a:pt x="3623" y="29133"/>
                    <a:pt x="14946" y="1167"/>
                    <a:pt x="21740" y="37"/>
                  </a:cubicBezTo>
                  <a:cubicBezTo>
                    <a:pt x="28534" y="-1093"/>
                    <a:pt x="34478" y="24048"/>
                    <a:pt x="40762" y="28172"/>
                  </a:cubicBezTo>
                  <a:cubicBezTo>
                    <a:pt x="47046" y="32296"/>
                    <a:pt x="53256" y="18986"/>
                    <a:pt x="59446" y="24782"/>
                  </a:cubicBezTo>
                  <a:cubicBezTo>
                    <a:pt x="65636" y="30578"/>
                    <a:pt x="71730" y="60803"/>
                    <a:pt x="77901" y="62950"/>
                  </a:cubicBezTo>
                  <a:cubicBezTo>
                    <a:pt x="84072" y="65097"/>
                    <a:pt x="90490" y="39675"/>
                    <a:pt x="96472" y="37664"/>
                  </a:cubicBezTo>
                  <a:cubicBezTo>
                    <a:pt x="102455" y="35653"/>
                    <a:pt x="108078" y="54726"/>
                    <a:pt x="113796" y="50884"/>
                  </a:cubicBezTo>
                  <a:cubicBezTo>
                    <a:pt x="119514" y="47042"/>
                    <a:pt x="125063" y="18059"/>
                    <a:pt x="130781" y="14613"/>
                  </a:cubicBezTo>
                  <a:cubicBezTo>
                    <a:pt x="136499" y="11167"/>
                    <a:pt x="142192" y="30515"/>
                    <a:pt x="148105" y="30206"/>
                  </a:cubicBezTo>
                  <a:cubicBezTo>
                    <a:pt x="154019" y="29897"/>
                    <a:pt x="163236" y="15665"/>
                    <a:pt x="166262" y="12757"/>
                  </a:cubicBezTo>
                </a:path>
              </a:pathLst>
            </a:custGeom>
            <a:noFill/>
            <a:ln cap="flat" cmpd="sng" w="19050">
              <a:solidFill>
                <a:schemeClr val="accent4"/>
              </a:solidFill>
              <a:prstDash val="solid"/>
              <a:round/>
              <a:headEnd len="med" w="med" type="oval"/>
              <a:tailEnd len="med" w="med" type="oval"/>
            </a:ln>
          </p:spPr>
        </p:sp>
        <p:sp>
          <p:nvSpPr>
            <p:cNvPr id="148" name="Google Shape;148;p17"/>
            <p:cNvSpPr/>
            <p:nvPr/>
          </p:nvSpPr>
          <p:spPr>
            <a:xfrm>
              <a:off x="1500000" y="2059300"/>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7"/>
            <p:cNvSpPr/>
            <p:nvPr/>
          </p:nvSpPr>
          <p:spPr>
            <a:xfrm>
              <a:off x="1974575" y="2737275"/>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7"/>
            <p:cNvSpPr/>
            <p:nvPr/>
          </p:nvSpPr>
          <p:spPr>
            <a:xfrm>
              <a:off x="2437450" y="2652675"/>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7"/>
            <p:cNvSpPr/>
            <p:nvPr/>
          </p:nvSpPr>
          <p:spPr>
            <a:xfrm>
              <a:off x="2909400" y="3603775"/>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7"/>
            <p:cNvSpPr/>
            <p:nvPr/>
          </p:nvSpPr>
          <p:spPr>
            <a:xfrm>
              <a:off x="3358650" y="2993025"/>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7"/>
            <p:cNvSpPr/>
            <p:nvPr/>
          </p:nvSpPr>
          <p:spPr>
            <a:xfrm>
              <a:off x="3780700" y="3315225"/>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7"/>
            <p:cNvSpPr/>
            <p:nvPr/>
          </p:nvSpPr>
          <p:spPr>
            <a:xfrm>
              <a:off x="4216350" y="2412175"/>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7"/>
            <p:cNvSpPr/>
            <p:nvPr/>
          </p:nvSpPr>
          <p:spPr>
            <a:xfrm>
              <a:off x="4658400" y="2802450"/>
              <a:ext cx="84600" cy="84600"/>
            </a:xfrm>
            <a:prstGeom prst="ellipse">
              <a:avLst/>
            </a:prstGeom>
            <a:solidFill>
              <a:schemeClr val="accent4"/>
            </a:solidFill>
            <a:ln cap="flat" cmpd="sng" w="19050">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6" name="Google Shape;156;p17"/>
          <p:cNvSpPr txBox="1"/>
          <p:nvPr>
            <p:ph idx="2" type="body"/>
          </p:nvPr>
        </p:nvSpPr>
        <p:spPr>
          <a:xfrm>
            <a:off x="7084275" y="2631195"/>
            <a:ext cx="1179600" cy="286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300">
                <a:solidFill>
                  <a:schemeClr val="dk1"/>
                </a:solidFill>
              </a:rPr>
              <a:t>maxgrowth</a:t>
            </a:r>
            <a:endParaRPr sz="13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8"/>
          <p:cNvSpPr txBox="1"/>
          <p:nvPr>
            <p:ph type="title"/>
          </p:nvPr>
        </p:nvSpPr>
        <p:spPr>
          <a:xfrm>
            <a:off x="3299525" y="174900"/>
            <a:ext cx="24384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Article 1:</a:t>
            </a:r>
            <a:endParaRPr/>
          </a:p>
        </p:txBody>
      </p:sp>
      <p:sp>
        <p:nvSpPr>
          <p:cNvPr id="162" name="Google Shape;162;p18"/>
          <p:cNvSpPr txBox="1"/>
          <p:nvPr/>
        </p:nvSpPr>
        <p:spPr>
          <a:xfrm>
            <a:off x="373950" y="583450"/>
            <a:ext cx="8832600" cy="3803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solidFill>
                <a:schemeClr val="lt1"/>
              </a:solidFill>
              <a:latin typeface="Roboto"/>
              <a:ea typeface="Roboto"/>
              <a:cs typeface="Roboto"/>
              <a:sym typeface="Roboto"/>
            </a:endParaRPr>
          </a:p>
          <a:p>
            <a:pPr indent="-317500" lvl="0" marL="457200" rtl="0" algn="l">
              <a:lnSpc>
                <a:spcPct val="115000"/>
              </a:lnSpc>
              <a:spcBef>
                <a:spcPts val="1500"/>
              </a:spcBef>
              <a:spcAft>
                <a:spcPts val="0"/>
              </a:spcAft>
              <a:buClr>
                <a:srgbClr val="FFFFFF"/>
              </a:buClr>
              <a:buSzPts val="1400"/>
              <a:buFont typeface="Roboto"/>
              <a:buChar char="➢"/>
            </a:pPr>
            <a:r>
              <a:rPr b="1" lang="en">
                <a:solidFill>
                  <a:srgbClr val="FFFFFF"/>
                </a:solidFill>
                <a:latin typeface="Roboto"/>
                <a:ea typeface="Roboto"/>
                <a:cs typeface="Roboto"/>
                <a:sym typeface="Roboto"/>
              </a:rPr>
              <a:t>Objective:</a:t>
            </a:r>
            <a:endParaRPr b="1">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Evaluate the impact of cup, syringe, and finger feeding on preterm neonates' oral feeding and weight gain.</a:t>
            </a:r>
            <a:endParaRPr>
              <a:solidFill>
                <a:srgbClr val="FFFFFF"/>
              </a:solidFill>
              <a:latin typeface="Roboto"/>
              <a:ea typeface="Roboto"/>
              <a:cs typeface="Roboto"/>
              <a:sym typeface="Roboto"/>
            </a:endParaRPr>
          </a:p>
          <a:p>
            <a:pPr indent="-317500" lvl="0" marL="457200" rtl="0" algn="l">
              <a:lnSpc>
                <a:spcPct val="115000"/>
              </a:lnSpc>
              <a:spcBef>
                <a:spcPts val="0"/>
              </a:spcBef>
              <a:spcAft>
                <a:spcPts val="0"/>
              </a:spcAft>
              <a:buClr>
                <a:srgbClr val="FFFFFF"/>
              </a:buClr>
              <a:buSzPts val="1400"/>
              <a:buFont typeface="Roboto"/>
              <a:buChar char="➢"/>
            </a:pPr>
            <a:r>
              <a:rPr b="1" lang="en">
                <a:solidFill>
                  <a:srgbClr val="FFFFFF"/>
                </a:solidFill>
                <a:latin typeface="Roboto"/>
                <a:ea typeface="Roboto"/>
                <a:cs typeface="Roboto"/>
                <a:sym typeface="Roboto"/>
              </a:rPr>
              <a:t>Study Design:</a:t>
            </a:r>
            <a:endParaRPr b="1">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Randomized controlled clinical trial.</a:t>
            </a:r>
            <a:endParaRPr>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99 preterm neonates (30–34 weeks gestation) in a NICU in Tabriz, Iran.</a:t>
            </a:r>
            <a:endParaRPr>
              <a:solidFill>
                <a:srgbClr val="FFFFFF"/>
              </a:solidFill>
              <a:latin typeface="Roboto"/>
              <a:ea typeface="Roboto"/>
              <a:cs typeface="Roboto"/>
              <a:sym typeface="Roboto"/>
            </a:endParaRPr>
          </a:p>
          <a:p>
            <a:pPr indent="-317500" lvl="0" marL="457200" rtl="0" algn="l">
              <a:lnSpc>
                <a:spcPct val="115000"/>
              </a:lnSpc>
              <a:spcBef>
                <a:spcPts val="0"/>
              </a:spcBef>
              <a:spcAft>
                <a:spcPts val="0"/>
              </a:spcAft>
              <a:buClr>
                <a:srgbClr val="FFFFFF"/>
              </a:buClr>
              <a:buSzPts val="1400"/>
              <a:buFont typeface="Roboto"/>
              <a:buChar char="➢"/>
            </a:pPr>
            <a:r>
              <a:rPr b="1" lang="en">
                <a:solidFill>
                  <a:srgbClr val="FFFFFF"/>
                </a:solidFill>
                <a:latin typeface="Roboto"/>
                <a:ea typeface="Roboto"/>
                <a:cs typeface="Roboto"/>
                <a:sym typeface="Roboto"/>
              </a:rPr>
              <a:t>Feeding Methods:</a:t>
            </a:r>
            <a:endParaRPr b="1">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Cup feeding, syringe feeding, and finger feeding.</a:t>
            </a:r>
            <a:endParaRPr>
              <a:solidFill>
                <a:srgbClr val="FFFFFF"/>
              </a:solidFill>
              <a:latin typeface="Roboto"/>
              <a:ea typeface="Roboto"/>
              <a:cs typeface="Roboto"/>
              <a:sym typeface="Roboto"/>
            </a:endParaRPr>
          </a:p>
          <a:p>
            <a:pPr indent="-317500" lvl="0" marL="457200" rtl="0" algn="l">
              <a:lnSpc>
                <a:spcPct val="115000"/>
              </a:lnSpc>
              <a:spcBef>
                <a:spcPts val="0"/>
              </a:spcBef>
              <a:spcAft>
                <a:spcPts val="0"/>
              </a:spcAft>
              <a:buClr>
                <a:srgbClr val="FFFFFF"/>
              </a:buClr>
              <a:buSzPts val="1400"/>
              <a:buFont typeface="Roboto"/>
              <a:buChar char="➢"/>
            </a:pPr>
            <a:r>
              <a:rPr b="1" lang="en">
                <a:solidFill>
                  <a:srgbClr val="FFFFFF"/>
                </a:solidFill>
                <a:latin typeface="Roboto"/>
                <a:ea typeface="Roboto"/>
                <a:cs typeface="Roboto"/>
                <a:sym typeface="Roboto"/>
              </a:rPr>
              <a:t>Outcomes:</a:t>
            </a:r>
            <a:endParaRPr b="1">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Time to achieve full oral feeding.</a:t>
            </a:r>
            <a:endParaRPr>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 Weight gain, heart rate, and oxygen saturation.</a:t>
            </a:r>
            <a:endParaRPr>
              <a:solidFill>
                <a:srgbClr val="FFFFFF"/>
              </a:solidFill>
              <a:latin typeface="Roboto"/>
              <a:ea typeface="Roboto"/>
              <a:cs typeface="Roboto"/>
              <a:sym typeface="Roboto"/>
            </a:endParaRPr>
          </a:p>
          <a:p>
            <a:pPr indent="-317500" lvl="0" marL="457200" rtl="0" algn="l">
              <a:lnSpc>
                <a:spcPct val="115000"/>
              </a:lnSpc>
              <a:spcBef>
                <a:spcPts val="0"/>
              </a:spcBef>
              <a:spcAft>
                <a:spcPts val="0"/>
              </a:spcAft>
              <a:buClr>
                <a:srgbClr val="FFFFFF"/>
              </a:buClr>
              <a:buSzPts val="1400"/>
              <a:buFont typeface="Roboto"/>
              <a:buChar char="➢"/>
            </a:pPr>
            <a:r>
              <a:rPr b="1" lang="en">
                <a:solidFill>
                  <a:srgbClr val="FFFFFF"/>
                </a:solidFill>
                <a:latin typeface="Roboto"/>
                <a:ea typeface="Roboto"/>
                <a:cs typeface="Roboto"/>
                <a:sym typeface="Roboto"/>
              </a:rPr>
              <a:t>Results:</a:t>
            </a:r>
            <a:endParaRPr b="1">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No significant differences among cup, syringe, and finger feeding groups.</a:t>
            </a:r>
            <a:endParaRPr>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No significant </a:t>
            </a:r>
            <a:r>
              <a:rPr lang="en">
                <a:solidFill>
                  <a:srgbClr val="FFFFFF"/>
                </a:solidFill>
                <a:latin typeface="Roboto"/>
                <a:ea typeface="Roboto"/>
                <a:cs typeface="Roboto"/>
                <a:sym typeface="Roboto"/>
              </a:rPr>
              <a:t>differences</a:t>
            </a:r>
            <a:r>
              <a:rPr lang="en">
                <a:solidFill>
                  <a:srgbClr val="FFFFFF"/>
                </a:solidFill>
                <a:latin typeface="Roboto"/>
                <a:ea typeface="Roboto"/>
                <a:cs typeface="Roboto"/>
                <a:sym typeface="Roboto"/>
              </a:rPr>
              <a:t> in time to achieve full oral feeding, weight gain, heart rate, or oxygen saturation.</a:t>
            </a:r>
            <a:endParaRPr>
              <a:solidFill>
                <a:srgbClr val="FFFFFF"/>
              </a:solidFill>
              <a:latin typeface="Roboto"/>
              <a:ea typeface="Roboto"/>
              <a:cs typeface="Roboto"/>
              <a:sym typeface="Roboto"/>
            </a:endParaRPr>
          </a:p>
          <a:p>
            <a:pPr indent="0" lvl="0" marL="0" rtl="0" algn="l">
              <a:lnSpc>
                <a:spcPct val="115000"/>
              </a:lnSpc>
              <a:spcBef>
                <a:spcPts val="1500"/>
              </a:spcBef>
              <a:spcAft>
                <a:spcPts val="0"/>
              </a:spcAft>
              <a:buNone/>
            </a:pPr>
            <a:r>
              <a:t/>
            </a:r>
            <a:endParaRPr sz="1200">
              <a:solidFill>
                <a:srgbClr val="FFFFFF"/>
              </a:solidFill>
              <a:latin typeface="Roboto"/>
              <a:ea typeface="Roboto"/>
              <a:cs typeface="Roboto"/>
              <a:sym typeface="Roboto"/>
            </a:endParaRPr>
          </a:p>
          <a:p>
            <a:pPr indent="0" lvl="0" marL="457200" rtl="0" algn="l">
              <a:spcBef>
                <a:spcPts val="1500"/>
              </a:spcBef>
              <a:spcAft>
                <a:spcPts val="0"/>
              </a:spcAft>
              <a:buNone/>
            </a:pPr>
            <a:r>
              <a:rPr lang="en" sz="1200">
                <a:solidFill>
                  <a:schemeClr val="lt1"/>
                </a:solidFill>
                <a:latin typeface="Roboto"/>
                <a:ea typeface="Roboto"/>
                <a:cs typeface="Roboto"/>
                <a:sym typeface="Roboto"/>
              </a:rPr>
              <a:t> </a:t>
            </a:r>
            <a:endParaRPr sz="1200">
              <a:solidFill>
                <a:schemeClr val="lt1"/>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9"/>
          <p:cNvSpPr txBox="1"/>
          <p:nvPr>
            <p:ph type="title"/>
          </p:nvPr>
        </p:nvSpPr>
        <p:spPr>
          <a:xfrm>
            <a:off x="3198450" y="164075"/>
            <a:ext cx="24312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Article 2:</a:t>
            </a:r>
            <a:endParaRPr/>
          </a:p>
        </p:txBody>
      </p:sp>
      <p:sp>
        <p:nvSpPr>
          <p:cNvPr id="168" name="Google Shape;168;p19"/>
          <p:cNvSpPr txBox="1"/>
          <p:nvPr/>
        </p:nvSpPr>
        <p:spPr>
          <a:xfrm>
            <a:off x="260550" y="938050"/>
            <a:ext cx="8622900" cy="39117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1500"/>
              </a:spcBef>
              <a:spcAft>
                <a:spcPts val="0"/>
              </a:spcAft>
              <a:buClr>
                <a:srgbClr val="FFFFFF"/>
              </a:buClr>
              <a:buSzPts val="1400"/>
              <a:buFont typeface="Roboto"/>
              <a:buChar char="➢"/>
            </a:pPr>
            <a:r>
              <a:rPr b="1" lang="en">
                <a:solidFill>
                  <a:srgbClr val="FFFFFF"/>
                </a:solidFill>
                <a:latin typeface="Roboto"/>
                <a:ea typeface="Roboto"/>
                <a:cs typeface="Roboto"/>
                <a:sym typeface="Roboto"/>
              </a:rPr>
              <a:t>Objective:</a:t>
            </a:r>
            <a:endParaRPr b="1">
              <a:solidFill>
                <a:srgbClr val="FFFFFF"/>
              </a:solidFill>
              <a:latin typeface="Roboto"/>
              <a:ea typeface="Roboto"/>
              <a:cs typeface="Roboto"/>
              <a:sym typeface="Roboto"/>
            </a:endParaRPr>
          </a:p>
          <a:p>
            <a:pPr indent="-317500" lvl="1" marL="9144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Determine and compare the effect of cup and finger feeding methods on weight gain and feeding tolerance in preterm infants.</a:t>
            </a:r>
            <a:endParaRPr>
              <a:solidFill>
                <a:srgbClr val="FFFFFF"/>
              </a:solidFill>
              <a:latin typeface="Roboto"/>
              <a:ea typeface="Roboto"/>
              <a:cs typeface="Roboto"/>
              <a:sym typeface="Roboto"/>
            </a:endParaRPr>
          </a:p>
          <a:p>
            <a:pPr indent="-317500" lvl="0" marL="457200" rtl="0" algn="l">
              <a:lnSpc>
                <a:spcPct val="115000"/>
              </a:lnSpc>
              <a:spcBef>
                <a:spcPts val="1500"/>
              </a:spcBef>
              <a:spcAft>
                <a:spcPts val="0"/>
              </a:spcAft>
              <a:buClr>
                <a:srgbClr val="FFFFFF"/>
              </a:buClr>
              <a:buSzPts val="1400"/>
              <a:buFont typeface="Roboto"/>
              <a:buChar char="➢"/>
            </a:pPr>
            <a:r>
              <a:rPr b="1" lang="en">
                <a:solidFill>
                  <a:srgbClr val="FFFFFF"/>
                </a:solidFill>
                <a:latin typeface="Roboto"/>
                <a:ea typeface="Roboto"/>
                <a:cs typeface="Roboto"/>
                <a:sym typeface="Roboto"/>
              </a:rPr>
              <a:t>Study Design:</a:t>
            </a:r>
            <a:endParaRPr b="1">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Randomized clinical trial with 83 preterm infants in the neonatal intensive care unit.</a:t>
            </a:r>
            <a:endParaRPr>
              <a:solidFill>
                <a:srgbClr val="FFFFFF"/>
              </a:solidFill>
              <a:latin typeface="Roboto"/>
              <a:ea typeface="Roboto"/>
              <a:cs typeface="Roboto"/>
              <a:sym typeface="Roboto"/>
            </a:endParaRPr>
          </a:p>
          <a:p>
            <a:pPr indent="-317500" lvl="0" marL="457200" rtl="0" algn="l">
              <a:lnSpc>
                <a:spcPct val="115000"/>
              </a:lnSpc>
              <a:spcBef>
                <a:spcPts val="0"/>
              </a:spcBef>
              <a:spcAft>
                <a:spcPts val="0"/>
              </a:spcAft>
              <a:buClr>
                <a:srgbClr val="FFFFFF"/>
              </a:buClr>
              <a:buSzPts val="1400"/>
              <a:buFont typeface="Roboto"/>
              <a:buChar char="➢"/>
            </a:pPr>
            <a:r>
              <a:rPr b="1" lang="en">
                <a:solidFill>
                  <a:srgbClr val="FFFFFF"/>
                </a:solidFill>
                <a:latin typeface="Roboto"/>
                <a:ea typeface="Roboto"/>
                <a:cs typeface="Roboto"/>
                <a:sym typeface="Roboto"/>
              </a:rPr>
              <a:t>Feeding Methods:</a:t>
            </a:r>
            <a:endParaRPr b="1">
              <a:solidFill>
                <a:srgbClr val="FFFFFF"/>
              </a:solidFill>
              <a:latin typeface="Roboto"/>
              <a:ea typeface="Roboto"/>
              <a:cs typeface="Roboto"/>
              <a:sym typeface="Roboto"/>
            </a:endParaRPr>
          </a:p>
          <a:p>
            <a:pPr indent="-317500" lvl="1" marL="914400" rtl="0" algn="l">
              <a:lnSpc>
                <a:spcPct val="115000"/>
              </a:lnSpc>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Cup feeding and finger feeding.</a:t>
            </a:r>
            <a:endParaRPr>
              <a:solidFill>
                <a:srgbClr val="FFFFFF"/>
              </a:solidFill>
              <a:latin typeface="Roboto"/>
              <a:ea typeface="Roboto"/>
              <a:cs typeface="Roboto"/>
              <a:sym typeface="Roboto"/>
            </a:endParaRPr>
          </a:p>
          <a:p>
            <a:pPr indent="-317500" lvl="0" marL="457200" rtl="0" algn="l">
              <a:lnSpc>
                <a:spcPct val="115000"/>
              </a:lnSpc>
              <a:spcBef>
                <a:spcPts val="0"/>
              </a:spcBef>
              <a:spcAft>
                <a:spcPts val="0"/>
              </a:spcAft>
              <a:buClr>
                <a:srgbClr val="FFFFFF"/>
              </a:buClr>
              <a:buSzPts val="1400"/>
              <a:buFont typeface="Roboto"/>
              <a:buChar char="➢"/>
            </a:pPr>
            <a:r>
              <a:rPr b="1" lang="en">
                <a:solidFill>
                  <a:srgbClr val="FFFFFF"/>
                </a:solidFill>
                <a:latin typeface="Roboto"/>
                <a:ea typeface="Roboto"/>
                <a:cs typeface="Roboto"/>
                <a:sym typeface="Roboto"/>
              </a:rPr>
              <a:t>Outcomes:</a:t>
            </a:r>
            <a:endParaRPr b="1">
              <a:solidFill>
                <a:srgbClr val="FFFFFF"/>
              </a:solidFill>
              <a:latin typeface="Roboto"/>
              <a:ea typeface="Roboto"/>
              <a:cs typeface="Roboto"/>
              <a:sym typeface="Roboto"/>
            </a:endParaRPr>
          </a:p>
          <a:p>
            <a:pPr indent="-317500" lvl="1" marL="9144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Mean weights after intervention</a:t>
            </a:r>
            <a:endParaRPr>
              <a:solidFill>
                <a:srgbClr val="FFFFFF"/>
              </a:solidFill>
              <a:latin typeface="Roboto"/>
              <a:ea typeface="Roboto"/>
              <a:cs typeface="Roboto"/>
              <a:sym typeface="Roboto"/>
            </a:endParaRPr>
          </a:p>
          <a:p>
            <a:pPr indent="-317500" lvl="1" marL="9144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Feeding tolerance percentages</a:t>
            </a:r>
            <a:endParaRPr>
              <a:solidFill>
                <a:srgbClr val="FFFFFF"/>
              </a:solidFill>
              <a:latin typeface="Roboto"/>
              <a:ea typeface="Roboto"/>
              <a:cs typeface="Roboto"/>
              <a:sym typeface="Roboto"/>
            </a:endParaRPr>
          </a:p>
          <a:p>
            <a:pPr indent="-317500" lvl="2" marL="13716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Cup group: 85.7%</a:t>
            </a:r>
            <a:endParaRPr>
              <a:solidFill>
                <a:srgbClr val="FFFFFF"/>
              </a:solidFill>
              <a:latin typeface="Roboto"/>
              <a:ea typeface="Roboto"/>
              <a:cs typeface="Roboto"/>
              <a:sym typeface="Roboto"/>
            </a:endParaRPr>
          </a:p>
          <a:p>
            <a:pPr indent="-317500" lvl="2" marL="13716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Finger group: 63%</a:t>
            </a:r>
            <a:endParaRPr>
              <a:solidFill>
                <a:srgbClr val="FFFFFF"/>
              </a:solidFill>
              <a:latin typeface="Roboto"/>
              <a:ea typeface="Roboto"/>
              <a:cs typeface="Roboto"/>
              <a:sym typeface="Roboto"/>
            </a:endParaRPr>
          </a:p>
          <a:p>
            <a:pPr indent="-317500" lvl="2" marL="13716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Control group: 64.3%</a:t>
            </a:r>
            <a:endParaRPr>
              <a:solidFill>
                <a:srgbClr val="FFFFFF"/>
              </a:solidFill>
              <a:latin typeface="Roboto"/>
              <a:ea typeface="Roboto"/>
              <a:cs typeface="Roboto"/>
              <a:sym typeface="Roboto"/>
            </a:endParaRPr>
          </a:p>
          <a:p>
            <a:pPr indent="-317500" lvl="0" marL="457200" rtl="0" algn="l">
              <a:lnSpc>
                <a:spcPct val="115000"/>
              </a:lnSpc>
              <a:spcBef>
                <a:spcPts val="0"/>
              </a:spcBef>
              <a:spcAft>
                <a:spcPts val="0"/>
              </a:spcAft>
              <a:buClr>
                <a:srgbClr val="FFFFFF"/>
              </a:buClr>
              <a:buSzPts val="1400"/>
              <a:buFont typeface="Roboto"/>
              <a:buChar char="➢"/>
            </a:pPr>
            <a:r>
              <a:rPr b="1" lang="en">
                <a:solidFill>
                  <a:srgbClr val="FFFFFF"/>
                </a:solidFill>
                <a:latin typeface="Roboto"/>
                <a:ea typeface="Roboto"/>
                <a:cs typeface="Roboto"/>
                <a:sym typeface="Roboto"/>
              </a:rPr>
              <a:t>Results:</a:t>
            </a:r>
            <a:endParaRPr b="1">
              <a:solidFill>
                <a:srgbClr val="FFFFFF"/>
              </a:solidFill>
              <a:latin typeface="Roboto"/>
              <a:ea typeface="Roboto"/>
              <a:cs typeface="Roboto"/>
              <a:sym typeface="Roboto"/>
            </a:endParaRPr>
          </a:p>
          <a:p>
            <a:pPr indent="-317500" lvl="1" marL="9144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No significant change in mean weights after intervention in all three groups.</a:t>
            </a:r>
            <a:endParaRPr>
              <a:solidFill>
                <a:srgbClr val="FFFFFF"/>
              </a:solidFill>
              <a:latin typeface="Roboto"/>
              <a:ea typeface="Roboto"/>
              <a:cs typeface="Roboto"/>
              <a:sym typeface="Roboto"/>
            </a:endParaRPr>
          </a:p>
          <a:p>
            <a:pPr indent="-317500" lvl="1" marL="914400" rtl="0" algn="l">
              <a:spcBef>
                <a:spcPts val="0"/>
              </a:spcBef>
              <a:spcAft>
                <a:spcPts val="0"/>
              </a:spcAft>
              <a:buClr>
                <a:srgbClr val="FFFFFF"/>
              </a:buClr>
              <a:buSzPts val="1400"/>
              <a:buFont typeface="Roboto"/>
              <a:buChar char="○"/>
            </a:pPr>
            <a:r>
              <a:rPr lang="en">
                <a:solidFill>
                  <a:srgbClr val="FFFFFF"/>
                </a:solidFill>
                <a:latin typeface="Roboto"/>
                <a:ea typeface="Roboto"/>
                <a:cs typeface="Roboto"/>
                <a:sym typeface="Roboto"/>
              </a:rPr>
              <a:t>Cup feeding resulted in slightly higher weight gain and feeding tolerance.</a:t>
            </a:r>
            <a:endParaRPr>
              <a:solidFill>
                <a:srgbClr val="FFFFFF"/>
              </a:solidFill>
              <a:latin typeface="Roboto"/>
              <a:ea typeface="Roboto"/>
              <a:cs typeface="Roboto"/>
              <a:sym typeface="Roboto"/>
            </a:endParaRPr>
          </a:p>
          <a:p>
            <a:pPr indent="0" lvl="0" marL="457200" rtl="0" algn="l">
              <a:lnSpc>
                <a:spcPct val="115000"/>
              </a:lnSpc>
              <a:spcBef>
                <a:spcPts val="1500"/>
              </a:spcBef>
              <a:spcAft>
                <a:spcPts val="0"/>
              </a:spcAft>
              <a:buNone/>
            </a:pPr>
            <a:r>
              <a:t/>
            </a:r>
            <a:endParaRPr sz="1200">
              <a:solidFill>
                <a:srgbClr val="FFFFFF"/>
              </a:solidFill>
              <a:latin typeface="Roboto"/>
              <a:ea typeface="Roboto"/>
              <a:cs typeface="Roboto"/>
              <a:sym typeface="Roboto"/>
            </a:endParaRPr>
          </a:p>
          <a:p>
            <a:pPr indent="0" lvl="0" marL="457200" rtl="0" algn="l">
              <a:spcBef>
                <a:spcPts val="1500"/>
              </a:spcBef>
              <a:spcAft>
                <a:spcPts val="0"/>
              </a:spcAft>
              <a:buNone/>
            </a:pPr>
            <a:r>
              <a:rPr lang="en" sz="1200">
                <a:solidFill>
                  <a:srgbClr val="FFFFFF"/>
                </a:solidFill>
                <a:latin typeface="Roboto"/>
                <a:ea typeface="Roboto"/>
                <a:cs typeface="Roboto"/>
                <a:sym typeface="Roboto"/>
              </a:rPr>
              <a:t> </a:t>
            </a:r>
            <a:endParaRPr sz="1200">
              <a:solidFill>
                <a:srgbClr val="FFFFFF"/>
              </a:solidFill>
              <a:latin typeface="Roboto"/>
              <a:ea typeface="Roboto"/>
              <a:cs typeface="Roboto"/>
              <a:sym typeface="Roboto"/>
            </a:endParaRPr>
          </a:p>
          <a:p>
            <a:pPr indent="0" lvl="0" marL="0" rtl="0" algn="l">
              <a:lnSpc>
                <a:spcPct val="100000"/>
              </a:lnSpc>
              <a:spcBef>
                <a:spcPts val="1500"/>
              </a:spcBef>
              <a:spcAft>
                <a:spcPts val="0"/>
              </a:spcAft>
              <a:buNone/>
            </a:pPr>
            <a:r>
              <a:t/>
            </a:r>
            <a:endParaRPr sz="1200">
              <a:solidFill>
                <a:srgbClr val="FFFFFF"/>
              </a:solidFill>
              <a:latin typeface="Roboto"/>
              <a:ea typeface="Roboto"/>
              <a:cs typeface="Roboto"/>
              <a:sym typeface="Roboto"/>
            </a:endParaRPr>
          </a:p>
          <a:p>
            <a:pPr indent="0" lvl="0" marL="0" rtl="0" algn="l">
              <a:lnSpc>
                <a:spcPct val="100000"/>
              </a:lnSpc>
              <a:spcBef>
                <a:spcPts val="1500"/>
              </a:spcBef>
              <a:spcAft>
                <a:spcPts val="0"/>
              </a:spcAft>
              <a:buNone/>
            </a:pPr>
            <a:r>
              <a:t/>
            </a:r>
            <a:endParaRPr sz="1200">
              <a:solidFill>
                <a:schemeClr val="lt1"/>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0"/>
          <p:cNvSpPr txBox="1"/>
          <p:nvPr>
            <p:ph type="title"/>
          </p:nvPr>
        </p:nvSpPr>
        <p:spPr>
          <a:xfrm>
            <a:off x="3423150" y="228950"/>
            <a:ext cx="22977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Article 3:</a:t>
            </a:r>
            <a:endParaRPr/>
          </a:p>
        </p:txBody>
      </p:sp>
      <p:sp>
        <p:nvSpPr>
          <p:cNvPr id="174" name="Google Shape;174;p20"/>
          <p:cNvSpPr txBox="1"/>
          <p:nvPr/>
        </p:nvSpPr>
        <p:spPr>
          <a:xfrm>
            <a:off x="334975" y="1145400"/>
            <a:ext cx="7877400" cy="37929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1500"/>
              </a:spcBef>
              <a:spcAft>
                <a:spcPts val="0"/>
              </a:spcAft>
              <a:buClr>
                <a:schemeClr val="lt1"/>
              </a:buClr>
              <a:buSzPts val="1400"/>
              <a:buFont typeface="Roboto"/>
              <a:buChar char="➢"/>
            </a:pPr>
            <a:r>
              <a:rPr b="1" lang="en">
                <a:solidFill>
                  <a:schemeClr val="lt1"/>
                </a:solidFill>
                <a:latin typeface="Roboto"/>
                <a:ea typeface="Roboto"/>
                <a:cs typeface="Roboto"/>
                <a:sym typeface="Roboto"/>
              </a:rPr>
              <a:t>Objective:</a:t>
            </a:r>
            <a:endParaRPr b="1">
              <a:solidFill>
                <a:schemeClr val="lt1"/>
              </a:solidFill>
              <a:latin typeface="Roboto"/>
              <a:ea typeface="Roboto"/>
              <a:cs typeface="Roboto"/>
              <a:sym typeface="Roboto"/>
            </a:endParaRPr>
          </a:p>
          <a:p>
            <a:pPr indent="-317500" lvl="1" marL="914400" rtl="0" algn="l">
              <a:spcBef>
                <a:spcPts val="0"/>
              </a:spcBef>
              <a:spcAft>
                <a:spcPts val="0"/>
              </a:spcAft>
              <a:buClr>
                <a:schemeClr val="lt1"/>
              </a:buClr>
              <a:buSzPts val="1400"/>
              <a:buFont typeface="Roboto"/>
              <a:buChar char="○"/>
            </a:pPr>
            <a:r>
              <a:rPr lang="en">
                <a:solidFill>
                  <a:schemeClr val="lt1"/>
                </a:solidFill>
                <a:latin typeface="Roboto"/>
                <a:ea typeface="Roboto"/>
                <a:cs typeface="Roboto"/>
                <a:sym typeface="Roboto"/>
              </a:rPr>
              <a:t>Compare the effects of cup feeding and finger feeding techniques on weight gain in premature infants.</a:t>
            </a:r>
            <a:endParaRPr>
              <a:solidFill>
                <a:schemeClr val="lt1"/>
              </a:solidFill>
              <a:latin typeface="Roboto"/>
              <a:ea typeface="Roboto"/>
              <a:cs typeface="Roboto"/>
              <a:sym typeface="Roboto"/>
            </a:endParaRPr>
          </a:p>
          <a:p>
            <a:pPr indent="-317500" lvl="0" marL="457200" rtl="0" algn="l">
              <a:lnSpc>
                <a:spcPct val="115000"/>
              </a:lnSpc>
              <a:spcBef>
                <a:spcPts val="0"/>
              </a:spcBef>
              <a:spcAft>
                <a:spcPts val="0"/>
              </a:spcAft>
              <a:buClr>
                <a:schemeClr val="lt1"/>
              </a:buClr>
              <a:buSzPts val="1400"/>
              <a:buFont typeface="Roboto"/>
              <a:buChar char="➢"/>
            </a:pPr>
            <a:r>
              <a:rPr b="1" lang="en">
                <a:solidFill>
                  <a:schemeClr val="lt1"/>
                </a:solidFill>
                <a:latin typeface="Roboto"/>
                <a:ea typeface="Roboto"/>
                <a:cs typeface="Roboto"/>
                <a:sym typeface="Roboto"/>
              </a:rPr>
              <a:t>Study Design:</a:t>
            </a:r>
            <a:endParaRPr b="1">
              <a:solidFill>
                <a:schemeClr val="lt1"/>
              </a:solidFill>
              <a:latin typeface="Roboto"/>
              <a:ea typeface="Roboto"/>
              <a:cs typeface="Roboto"/>
              <a:sym typeface="Roboto"/>
            </a:endParaRPr>
          </a:p>
          <a:p>
            <a:pPr indent="-317500" lvl="1" marL="914400" rtl="0" algn="l">
              <a:lnSpc>
                <a:spcPct val="115000"/>
              </a:lnSpc>
              <a:spcBef>
                <a:spcPts val="0"/>
              </a:spcBef>
              <a:spcAft>
                <a:spcPts val="0"/>
              </a:spcAft>
              <a:buClr>
                <a:schemeClr val="lt1"/>
              </a:buClr>
              <a:buSzPts val="1400"/>
              <a:buFont typeface="Roboto"/>
              <a:buChar char="○"/>
            </a:pPr>
            <a:r>
              <a:rPr lang="en">
                <a:solidFill>
                  <a:schemeClr val="lt1"/>
                </a:solidFill>
                <a:latin typeface="Roboto"/>
                <a:ea typeface="Roboto"/>
                <a:cs typeface="Roboto"/>
                <a:sym typeface="Roboto"/>
              </a:rPr>
              <a:t>Randomized clinical trial with 90 premature infants in the NICU of Ali Bin Abi Talib (AS) Hospital in Zahedan, Iran, in 2021</a:t>
            </a:r>
            <a:endParaRPr>
              <a:solidFill>
                <a:schemeClr val="lt1"/>
              </a:solidFill>
              <a:latin typeface="Roboto"/>
              <a:ea typeface="Roboto"/>
              <a:cs typeface="Roboto"/>
              <a:sym typeface="Roboto"/>
            </a:endParaRPr>
          </a:p>
          <a:p>
            <a:pPr indent="-317500" lvl="0" marL="457200" rtl="0" algn="l">
              <a:lnSpc>
                <a:spcPct val="115000"/>
              </a:lnSpc>
              <a:spcBef>
                <a:spcPts val="0"/>
              </a:spcBef>
              <a:spcAft>
                <a:spcPts val="0"/>
              </a:spcAft>
              <a:buClr>
                <a:schemeClr val="lt1"/>
              </a:buClr>
              <a:buSzPts val="1400"/>
              <a:buFont typeface="Roboto"/>
              <a:buChar char="➢"/>
            </a:pPr>
            <a:r>
              <a:rPr b="1" lang="en">
                <a:solidFill>
                  <a:schemeClr val="lt1"/>
                </a:solidFill>
                <a:latin typeface="Roboto"/>
                <a:ea typeface="Roboto"/>
                <a:cs typeface="Roboto"/>
                <a:sym typeface="Roboto"/>
              </a:rPr>
              <a:t>Feeding Methods:</a:t>
            </a:r>
            <a:endParaRPr b="1">
              <a:solidFill>
                <a:schemeClr val="lt1"/>
              </a:solidFill>
              <a:latin typeface="Roboto"/>
              <a:ea typeface="Roboto"/>
              <a:cs typeface="Roboto"/>
              <a:sym typeface="Roboto"/>
            </a:endParaRPr>
          </a:p>
          <a:p>
            <a:pPr indent="-317500" lvl="1" marL="914400" rtl="0" algn="l">
              <a:lnSpc>
                <a:spcPct val="115000"/>
              </a:lnSpc>
              <a:spcBef>
                <a:spcPts val="0"/>
              </a:spcBef>
              <a:spcAft>
                <a:spcPts val="0"/>
              </a:spcAft>
              <a:buClr>
                <a:schemeClr val="lt1"/>
              </a:buClr>
              <a:buSzPts val="1400"/>
              <a:buFont typeface="Roboto"/>
              <a:buChar char="○"/>
            </a:pPr>
            <a:r>
              <a:rPr lang="en">
                <a:solidFill>
                  <a:schemeClr val="lt1"/>
                </a:solidFill>
                <a:latin typeface="Roboto"/>
                <a:ea typeface="Roboto"/>
                <a:cs typeface="Roboto"/>
                <a:sym typeface="Roboto"/>
              </a:rPr>
              <a:t>Cup Feeding and Finger Feeding </a:t>
            </a:r>
            <a:endParaRPr b="1">
              <a:solidFill>
                <a:schemeClr val="lt1"/>
              </a:solidFill>
              <a:latin typeface="Roboto"/>
              <a:ea typeface="Roboto"/>
              <a:cs typeface="Roboto"/>
              <a:sym typeface="Roboto"/>
            </a:endParaRPr>
          </a:p>
          <a:p>
            <a:pPr indent="-317500" lvl="0" marL="457200" rtl="0" algn="l">
              <a:lnSpc>
                <a:spcPct val="115000"/>
              </a:lnSpc>
              <a:spcBef>
                <a:spcPts val="0"/>
              </a:spcBef>
              <a:spcAft>
                <a:spcPts val="0"/>
              </a:spcAft>
              <a:buClr>
                <a:schemeClr val="lt1"/>
              </a:buClr>
              <a:buSzPts val="1400"/>
              <a:buFont typeface="Roboto"/>
              <a:buChar char="➢"/>
            </a:pPr>
            <a:r>
              <a:rPr b="1" lang="en">
                <a:solidFill>
                  <a:schemeClr val="lt1"/>
                </a:solidFill>
                <a:latin typeface="Roboto"/>
                <a:ea typeface="Roboto"/>
                <a:cs typeface="Roboto"/>
                <a:sym typeface="Roboto"/>
              </a:rPr>
              <a:t>Results:</a:t>
            </a:r>
            <a:endParaRPr b="1">
              <a:solidFill>
                <a:schemeClr val="lt1"/>
              </a:solidFill>
              <a:latin typeface="Roboto"/>
              <a:ea typeface="Roboto"/>
              <a:cs typeface="Roboto"/>
              <a:sym typeface="Roboto"/>
            </a:endParaRPr>
          </a:p>
          <a:p>
            <a:pPr indent="-317500" lvl="1" marL="914400" rtl="0" algn="l">
              <a:spcBef>
                <a:spcPts val="0"/>
              </a:spcBef>
              <a:spcAft>
                <a:spcPts val="0"/>
              </a:spcAft>
              <a:buClr>
                <a:schemeClr val="lt1"/>
              </a:buClr>
              <a:buSzPts val="1400"/>
              <a:buFont typeface="Roboto"/>
              <a:buChar char="○"/>
            </a:pPr>
            <a:r>
              <a:rPr lang="en">
                <a:solidFill>
                  <a:schemeClr val="lt1"/>
                </a:solidFill>
                <a:latin typeface="Roboto"/>
                <a:ea typeface="Roboto"/>
                <a:cs typeface="Roboto"/>
                <a:sym typeface="Roboto"/>
              </a:rPr>
              <a:t>Average weight significantly increased in both cup feeding and finger feeding groups compared to the control group.</a:t>
            </a:r>
            <a:endParaRPr>
              <a:solidFill>
                <a:schemeClr val="lt1"/>
              </a:solidFill>
              <a:latin typeface="Roboto"/>
              <a:ea typeface="Roboto"/>
              <a:cs typeface="Roboto"/>
              <a:sym typeface="Roboto"/>
            </a:endParaRPr>
          </a:p>
          <a:p>
            <a:pPr indent="-317500" lvl="1" marL="914400" rtl="0" algn="l">
              <a:spcBef>
                <a:spcPts val="0"/>
              </a:spcBef>
              <a:spcAft>
                <a:spcPts val="0"/>
              </a:spcAft>
              <a:buClr>
                <a:schemeClr val="lt1"/>
              </a:buClr>
              <a:buSzPts val="1400"/>
              <a:buFont typeface="Roboto"/>
              <a:buChar char="○"/>
            </a:pPr>
            <a:r>
              <a:rPr lang="en">
                <a:solidFill>
                  <a:schemeClr val="lt1"/>
                </a:solidFill>
                <a:latin typeface="Roboto"/>
                <a:ea typeface="Roboto"/>
                <a:cs typeface="Roboto"/>
                <a:sym typeface="Roboto"/>
              </a:rPr>
              <a:t>Finger feeding group showed the highest weight gain (109.55 g), followed by cup feeding (65.8 g) and control (31.1 g).</a:t>
            </a:r>
            <a:endParaRPr>
              <a:solidFill>
                <a:schemeClr val="lt1"/>
              </a:solidFill>
              <a:latin typeface="Roboto"/>
              <a:ea typeface="Roboto"/>
              <a:cs typeface="Roboto"/>
              <a:sym typeface="Roboto"/>
            </a:endParaRPr>
          </a:p>
          <a:p>
            <a:pPr indent="-317500" lvl="1" marL="914400" rtl="0" algn="l">
              <a:spcBef>
                <a:spcPts val="0"/>
              </a:spcBef>
              <a:spcAft>
                <a:spcPts val="0"/>
              </a:spcAft>
              <a:buClr>
                <a:schemeClr val="lt1"/>
              </a:buClr>
              <a:buSzPts val="1400"/>
              <a:buFont typeface="Roboto"/>
              <a:buChar char="○"/>
            </a:pPr>
            <a:r>
              <a:rPr lang="en">
                <a:solidFill>
                  <a:schemeClr val="lt1"/>
                </a:solidFill>
                <a:latin typeface="Roboto"/>
                <a:ea typeface="Roboto"/>
                <a:cs typeface="Roboto"/>
                <a:sym typeface="Roboto"/>
              </a:rPr>
              <a:t>Finger feeding technique was most effective in gaining weight and achieving independent oral feeding in premature infants.</a:t>
            </a:r>
            <a:endParaRPr>
              <a:solidFill>
                <a:schemeClr val="lt1"/>
              </a:solidFill>
              <a:latin typeface="Roboto"/>
              <a:ea typeface="Roboto"/>
              <a:cs typeface="Roboto"/>
              <a:sym typeface="Roboto"/>
            </a:endParaRPr>
          </a:p>
          <a:p>
            <a:pPr indent="0" lvl="0" marL="914400" rtl="0" algn="l">
              <a:spcBef>
                <a:spcPts val="0"/>
              </a:spcBef>
              <a:spcAft>
                <a:spcPts val="0"/>
              </a:spcAft>
              <a:buNone/>
            </a:pPr>
            <a:r>
              <a:t/>
            </a:r>
            <a:endParaRPr sz="1200">
              <a:latin typeface="Roboto"/>
              <a:ea typeface="Roboto"/>
              <a:cs typeface="Roboto"/>
              <a:sym typeface="Roboto"/>
            </a:endParaRPr>
          </a:p>
          <a:p>
            <a:pPr indent="0" lvl="0" marL="0" rtl="0" algn="l">
              <a:spcBef>
                <a:spcPts val="0"/>
              </a:spcBef>
              <a:spcAft>
                <a:spcPts val="0"/>
              </a:spcAft>
              <a:buNone/>
            </a:pPr>
            <a:r>
              <a:t/>
            </a:r>
            <a:endParaRPr sz="1800">
              <a:solidFill>
                <a:schemeClr val="dk2"/>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1"/>
          <p:cNvSpPr txBox="1"/>
          <p:nvPr>
            <p:ph type="title"/>
          </p:nvPr>
        </p:nvSpPr>
        <p:spPr>
          <a:xfrm>
            <a:off x="3375150" y="66825"/>
            <a:ext cx="2697600" cy="838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Article 4: </a:t>
            </a:r>
            <a:endParaRPr/>
          </a:p>
        </p:txBody>
      </p:sp>
      <p:sp>
        <p:nvSpPr>
          <p:cNvPr id="180" name="Google Shape;180;p21"/>
          <p:cNvSpPr txBox="1"/>
          <p:nvPr/>
        </p:nvSpPr>
        <p:spPr>
          <a:xfrm>
            <a:off x="183775" y="637525"/>
            <a:ext cx="8385000" cy="4160100"/>
          </a:xfrm>
          <a:prstGeom prst="rect">
            <a:avLst/>
          </a:prstGeom>
          <a:noFill/>
          <a:ln>
            <a:noFill/>
          </a:ln>
        </p:spPr>
        <p:txBody>
          <a:bodyPr anchorCtr="0" anchor="t" bIns="91425" lIns="91425" spcFirstLastPara="1" rIns="91425" wrap="square" tIns="91425">
            <a:noAutofit/>
          </a:bodyPr>
          <a:lstStyle/>
          <a:p>
            <a:pPr indent="-311150" lvl="0" marL="457200" rtl="0" algn="l">
              <a:lnSpc>
                <a:spcPct val="115000"/>
              </a:lnSpc>
              <a:spcBef>
                <a:spcPts val="150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Objective:</a:t>
            </a:r>
            <a:endParaRPr b="1" sz="1300">
              <a:solidFill>
                <a:schemeClr val="lt1"/>
              </a:solidFill>
              <a:latin typeface="Roboto"/>
              <a:ea typeface="Roboto"/>
              <a:cs typeface="Roboto"/>
              <a:sym typeface="Roboto"/>
            </a:endParaRPr>
          </a:p>
          <a:p>
            <a:pPr indent="-311150" lvl="1" marL="914400" rtl="0" algn="l">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Investigate the effect of palady and cup feeding on premature neonates’ weight gain and reaching full oral feeding time interval</a:t>
            </a:r>
            <a:endParaRPr sz="1300">
              <a:solidFill>
                <a:schemeClr val="lt1"/>
              </a:solidFill>
              <a:latin typeface="Roboto"/>
              <a:ea typeface="Roboto"/>
              <a:cs typeface="Roboto"/>
              <a:sym typeface="Roboto"/>
            </a:endParaRPr>
          </a:p>
          <a:p>
            <a:pPr indent="-311150" lvl="0" marL="457200" rtl="0" algn="l">
              <a:lnSpc>
                <a:spcPct val="115000"/>
              </a:lnSpc>
              <a:spcBef>
                <a:spcPts val="150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Study Design:</a:t>
            </a:r>
            <a:endParaRPr b="1" sz="1300">
              <a:solidFill>
                <a:schemeClr val="lt1"/>
              </a:solidFill>
              <a:latin typeface="Roboto"/>
              <a:ea typeface="Roboto"/>
              <a:cs typeface="Roboto"/>
              <a:sym typeface="Roboto"/>
            </a:endParaRPr>
          </a:p>
          <a:p>
            <a:pPr indent="-311150" lvl="1" marL="914400" rtl="0" algn="l">
              <a:lnSpc>
                <a:spcPct val="115000"/>
              </a:lnSpc>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Conducted on 69 premature infants (gestational age between 29 and 32 weeks).</a:t>
            </a:r>
            <a:endParaRPr sz="1300">
              <a:solidFill>
                <a:schemeClr val="lt1"/>
              </a:solidFill>
              <a:latin typeface="Roboto"/>
              <a:ea typeface="Roboto"/>
              <a:cs typeface="Roboto"/>
              <a:sym typeface="Roboto"/>
            </a:endParaRPr>
          </a:p>
          <a:p>
            <a:pPr indent="-311150" lvl="1" marL="914400" rtl="0" algn="l">
              <a:lnSpc>
                <a:spcPct val="115000"/>
              </a:lnSpc>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Randomized clinical trial </a:t>
            </a:r>
            <a:endParaRPr sz="1300">
              <a:solidFill>
                <a:schemeClr val="lt1"/>
              </a:solidFill>
              <a:latin typeface="Roboto"/>
              <a:ea typeface="Roboto"/>
              <a:cs typeface="Roboto"/>
              <a:sym typeface="Roboto"/>
            </a:endParaRPr>
          </a:p>
          <a:p>
            <a:pPr indent="-311150" lvl="0" marL="457200" rtl="0" algn="l">
              <a:lnSpc>
                <a:spcPct val="115000"/>
              </a:lnSpc>
              <a:spcBef>
                <a:spcPts val="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Feeding Methods:</a:t>
            </a:r>
            <a:endParaRPr b="1" sz="1300">
              <a:solidFill>
                <a:schemeClr val="lt1"/>
              </a:solidFill>
              <a:latin typeface="Roboto"/>
              <a:ea typeface="Roboto"/>
              <a:cs typeface="Roboto"/>
              <a:sym typeface="Roboto"/>
            </a:endParaRPr>
          </a:p>
          <a:p>
            <a:pPr indent="-311150" lvl="1" marL="914400" rtl="0" algn="l">
              <a:lnSpc>
                <a:spcPct val="115000"/>
              </a:lnSpc>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Cup feeding and Palady feeding </a:t>
            </a:r>
            <a:endParaRPr sz="1300">
              <a:solidFill>
                <a:schemeClr val="lt1"/>
              </a:solidFill>
              <a:latin typeface="Roboto"/>
              <a:ea typeface="Roboto"/>
              <a:cs typeface="Roboto"/>
              <a:sym typeface="Roboto"/>
            </a:endParaRPr>
          </a:p>
          <a:p>
            <a:pPr indent="-311150" lvl="0" marL="457200" rtl="0" algn="l">
              <a:lnSpc>
                <a:spcPct val="115000"/>
              </a:lnSpc>
              <a:spcBef>
                <a:spcPts val="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Outcomes:</a:t>
            </a:r>
            <a:endParaRPr b="1" sz="1300">
              <a:solidFill>
                <a:schemeClr val="lt1"/>
              </a:solidFill>
              <a:latin typeface="Roboto"/>
              <a:ea typeface="Roboto"/>
              <a:cs typeface="Roboto"/>
              <a:sym typeface="Roboto"/>
            </a:endParaRPr>
          </a:p>
          <a:p>
            <a:pPr indent="-311150" lvl="1" marL="914400" rtl="0" algn="l">
              <a:spcBef>
                <a:spcPts val="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Mean Hospitalization Time:</a:t>
            </a:r>
            <a:endParaRPr sz="1300">
              <a:solidFill>
                <a:schemeClr val="lt1"/>
              </a:solidFill>
              <a:latin typeface="Roboto"/>
              <a:ea typeface="Roboto"/>
              <a:cs typeface="Roboto"/>
              <a:sym typeface="Roboto"/>
            </a:endParaRPr>
          </a:p>
          <a:p>
            <a:pPr indent="-311150" lvl="2" marL="1371600" rtl="0" algn="l">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Significantly lower in the Palady group (Palady: 30.4 days, Cup: 39.01 days)</a:t>
            </a:r>
            <a:endParaRPr sz="1300">
              <a:solidFill>
                <a:schemeClr val="lt1"/>
              </a:solidFill>
              <a:latin typeface="Roboto"/>
              <a:ea typeface="Roboto"/>
              <a:cs typeface="Roboto"/>
              <a:sym typeface="Roboto"/>
            </a:endParaRPr>
          </a:p>
          <a:p>
            <a:pPr indent="-311150" lvl="1" marL="914400" rtl="0" algn="l">
              <a:spcBef>
                <a:spcPts val="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Time Interval to Reach Full Oral Feeding:</a:t>
            </a:r>
            <a:endParaRPr sz="1300">
              <a:solidFill>
                <a:schemeClr val="lt1"/>
              </a:solidFill>
              <a:latin typeface="Roboto"/>
              <a:ea typeface="Roboto"/>
              <a:cs typeface="Roboto"/>
              <a:sym typeface="Roboto"/>
            </a:endParaRPr>
          </a:p>
          <a:p>
            <a:pPr indent="-311150" lvl="2" marL="1371600" rtl="0" algn="l">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Significantly lower in the Palady group (Palady: 24.1 days, Cup: 33.7 days)</a:t>
            </a:r>
            <a:endParaRPr sz="1300">
              <a:solidFill>
                <a:schemeClr val="lt1"/>
              </a:solidFill>
              <a:latin typeface="Roboto"/>
              <a:ea typeface="Roboto"/>
              <a:cs typeface="Roboto"/>
              <a:sym typeface="Roboto"/>
            </a:endParaRPr>
          </a:p>
          <a:p>
            <a:pPr indent="-311150" lvl="1" marL="914400" rtl="0" algn="l">
              <a:spcBef>
                <a:spcPts val="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Weight Changes in Neonates 7 Weeks After Intervention:</a:t>
            </a:r>
            <a:endParaRPr sz="1300">
              <a:solidFill>
                <a:schemeClr val="lt1"/>
              </a:solidFill>
              <a:latin typeface="Roboto"/>
              <a:ea typeface="Roboto"/>
              <a:cs typeface="Roboto"/>
              <a:sym typeface="Roboto"/>
            </a:endParaRPr>
          </a:p>
          <a:p>
            <a:pPr indent="-311150" lvl="2" marL="1371600" rtl="0" algn="l">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Significantly higher in the Palady group (Palady: 198.8g, Cup: 146.7g)</a:t>
            </a:r>
            <a:endParaRPr sz="1300">
              <a:solidFill>
                <a:schemeClr val="lt1"/>
              </a:solidFill>
              <a:latin typeface="Roboto"/>
              <a:ea typeface="Roboto"/>
              <a:cs typeface="Roboto"/>
              <a:sym typeface="Roboto"/>
            </a:endParaRPr>
          </a:p>
          <a:p>
            <a:pPr indent="-311150" lvl="0" marL="457200" rtl="0" algn="l">
              <a:lnSpc>
                <a:spcPct val="115000"/>
              </a:lnSpc>
              <a:spcBef>
                <a:spcPts val="0"/>
              </a:spcBef>
              <a:spcAft>
                <a:spcPts val="0"/>
              </a:spcAft>
              <a:buClr>
                <a:schemeClr val="lt1"/>
              </a:buClr>
              <a:buSzPts val="1300"/>
              <a:buFont typeface="Roboto"/>
              <a:buChar char="➢"/>
            </a:pPr>
            <a:r>
              <a:rPr b="1" lang="en" sz="1300">
                <a:solidFill>
                  <a:schemeClr val="lt1"/>
                </a:solidFill>
                <a:latin typeface="Roboto"/>
                <a:ea typeface="Roboto"/>
                <a:cs typeface="Roboto"/>
                <a:sym typeface="Roboto"/>
              </a:rPr>
              <a:t>Results:</a:t>
            </a:r>
            <a:endParaRPr b="1" sz="1300">
              <a:solidFill>
                <a:schemeClr val="lt1"/>
              </a:solidFill>
              <a:latin typeface="Roboto"/>
              <a:ea typeface="Roboto"/>
              <a:cs typeface="Roboto"/>
              <a:sym typeface="Roboto"/>
            </a:endParaRPr>
          </a:p>
          <a:p>
            <a:pPr indent="-311150" lvl="1" marL="914400" rtl="0" algn="l">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Neonates in the Palady group reached full oral feeding earlier.</a:t>
            </a:r>
            <a:endParaRPr sz="1300">
              <a:solidFill>
                <a:schemeClr val="lt1"/>
              </a:solidFill>
              <a:latin typeface="Roboto"/>
              <a:ea typeface="Roboto"/>
              <a:cs typeface="Roboto"/>
              <a:sym typeface="Roboto"/>
            </a:endParaRPr>
          </a:p>
          <a:p>
            <a:pPr indent="-311150" lvl="1" marL="914400" rtl="0" algn="l">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Palady group had a significantly shorter hospitalization time.</a:t>
            </a:r>
            <a:endParaRPr sz="1300">
              <a:solidFill>
                <a:schemeClr val="lt1"/>
              </a:solidFill>
              <a:latin typeface="Roboto"/>
              <a:ea typeface="Roboto"/>
              <a:cs typeface="Roboto"/>
              <a:sym typeface="Roboto"/>
            </a:endParaRPr>
          </a:p>
          <a:p>
            <a:pPr indent="-311150" lvl="1" marL="914400" rtl="0" algn="l">
              <a:spcBef>
                <a:spcPts val="0"/>
              </a:spcBef>
              <a:spcAft>
                <a:spcPts val="0"/>
              </a:spcAft>
              <a:buClr>
                <a:schemeClr val="lt1"/>
              </a:buClr>
              <a:buSzPts val="1300"/>
              <a:buFont typeface="Roboto"/>
              <a:buChar char="○"/>
            </a:pPr>
            <a:r>
              <a:rPr lang="en" sz="1300">
                <a:solidFill>
                  <a:schemeClr val="lt1"/>
                </a:solidFill>
                <a:latin typeface="Roboto"/>
                <a:ea typeface="Roboto"/>
                <a:cs typeface="Roboto"/>
                <a:sym typeface="Roboto"/>
              </a:rPr>
              <a:t>Palady group showed higher weight gain compared to the Cup group</a:t>
            </a:r>
            <a:endParaRPr sz="1300">
              <a:solidFill>
                <a:schemeClr val="lt1"/>
              </a:solidFill>
              <a:latin typeface="Roboto"/>
              <a:ea typeface="Roboto"/>
              <a:cs typeface="Roboto"/>
              <a:sym typeface="Roboto"/>
            </a:endParaRPr>
          </a:p>
          <a:p>
            <a:pPr indent="0" lvl="0" marL="0" rtl="0" algn="l">
              <a:spcBef>
                <a:spcPts val="1500"/>
              </a:spcBef>
              <a:spcAft>
                <a:spcPts val="1500"/>
              </a:spcAft>
              <a:buNone/>
            </a:pPr>
            <a:r>
              <a:t/>
            </a:r>
            <a:endParaRPr b="1" sz="1200">
              <a:solidFill>
                <a:schemeClr val="lt1"/>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